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2" r:id="rId2"/>
    <p:sldMasterId id="2147483656" r:id="rId3"/>
    <p:sldMasterId id="2147483658" r:id="rId4"/>
    <p:sldMasterId id="2147483662" r:id="rId5"/>
  </p:sldMasterIdLst>
  <p:notesMasterIdLst>
    <p:notesMasterId r:id="rId38"/>
  </p:notesMasterIdLst>
  <p:sldIdLst>
    <p:sldId id="256" r:id="rId6"/>
    <p:sldId id="275" r:id="rId7"/>
    <p:sldId id="276" r:id="rId8"/>
    <p:sldId id="277" r:id="rId9"/>
    <p:sldId id="279" r:id="rId10"/>
    <p:sldId id="281" r:id="rId11"/>
    <p:sldId id="280" r:id="rId12"/>
    <p:sldId id="282" r:id="rId13"/>
    <p:sldId id="283" r:id="rId14"/>
    <p:sldId id="284" r:id="rId15"/>
    <p:sldId id="285" r:id="rId16"/>
    <p:sldId id="286" r:id="rId17"/>
    <p:sldId id="287" r:id="rId18"/>
    <p:sldId id="259" r:id="rId19"/>
    <p:sldId id="260" r:id="rId20"/>
    <p:sldId id="288" r:id="rId21"/>
    <p:sldId id="289" r:id="rId22"/>
    <p:sldId id="29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</p:sldIdLst>
  <p:sldSz cx="12192000" cy="6858000"/>
  <p:notesSz cx="6858000" cy="9144000"/>
  <p:embeddedFontLst>
    <p:embeddedFont>
      <p:font typeface="Gabriola" pitchFamily="82" charset="0"/>
      <p:regular r:id="rId39"/>
    </p:embeddedFont>
    <p:embeddedFont>
      <p:font typeface="Montserrat" pitchFamily="2" charset="77"/>
      <p:regular r:id="rId40"/>
      <p:bold r:id="rId41"/>
      <p:italic r:id="rId42"/>
      <p:boldItalic r:id="rId43"/>
    </p:embeddedFont>
    <p:embeddedFont>
      <p:font typeface="Montserrat Light" panose="020F030202020403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gwmj12/vK0YCHPKIbtL//X9lfc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D16149-8178-40B5-940C-A12B252F5A2A}" v="3" dt="2025-11-15T21:38:00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25"/>
    <p:restoredTop sz="94605"/>
  </p:normalViewPr>
  <p:slideViewPr>
    <p:cSldViewPr snapToGrid="0">
      <p:cViewPr varScale="1">
        <p:scale>
          <a:sx n="101" d="100"/>
          <a:sy n="101" d="100"/>
        </p:scale>
        <p:origin x="49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6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5.fntdata"/><Relationship Id="rId56" Type="http://customschemas.google.com/relationships/presentationmetadata" Target="meta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3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57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ka Karlíková" userId="87dc390fcb9ca07a" providerId="LiveId" clId="{019F235F-38DE-4B95-AE06-9F235A4DCAA2}"/>
    <pc:docChg chg="custSel modSld">
      <pc:chgData name="Lenka Karlíková" userId="87dc390fcb9ca07a" providerId="LiveId" clId="{019F235F-38DE-4B95-AE06-9F235A4DCAA2}" dt="2025-11-15T21:38:34.969" v="173" actId="1076"/>
      <pc:docMkLst>
        <pc:docMk/>
      </pc:docMkLst>
      <pc:sldChg chg="addSp delSp modSp mod delAnim modAnim">
        <pc:chgData name="Lenka Karlíková" userId="87dc390fcb9ca07a" providerId="LiveId" clId="{019F235F-38DE-4B95-AE06-9F235A4DCAA2}" dt="2025-11-15T21:29:11.096" v="154" actId="1076"/>
        <pc:sldMkLst>
          <pc:docMk/>
          <pc:sldMk cId="0" sldId="264"/>
        </pc:sldMkLst>
        <pc:spChg chg="add del mod">
          <ac:chgData name="Lenka Karlíková" userId="87dc390fcb9ca07a" providerId="LiveId" clId="{019F235F-38DE-4B95-AE06-9F235A4DCAA2}" dt="2025-11-15T21:28:43.407" v="146" actId="478"/>
          <ac:spMkLst>
            <pc:docMk/>
            <pc:sldMk cId="0" sldId="264"/>
            <ac:spMk id="3" creationId="{DC0B35C1-769E-7F07-A6A0-CC86B88F6D25}"/>
          </ac:spMkLst>
        </pc:spChg>
        <pc:picChg chg="add mod">
          <ac:chgData name="Lenka Karlíková" userId="87dc390fcb9ca07a" providerId="LiveId" clId="{019F235F-38DE-4B95-AE06-9F235A4DCAA2}" dt="2025-11-15T21:29:11.096" v="154" actId="1076"/>
          <ac:picMkLst>
            <pc:docMk/>
            <pc:sldMk cId="0" sldId="264"/>
            <ac:picMk id="4" creationId="{D2F5387E-3907-F93C-FD08-2CC1C689149F}"/>
          </ac:picMkLst>
        </pc:picChg>
        <pc:picChg chg="del mod">
          <ac:chgData name="Lenka Karlíková" userId="87dc390fcb9ca07a" providerId="LiveId" clId="{019F235F-38DE-4B95-AE06-9F235A4DCAA2}" dt="2025-11-15T21:27:43.730" v="143" actId="478"/>
          <ac:picMkLst>
            <pc:docMk/>
            <pc:sldMk cId="0" sldId="264"/>
            <ac:picMk id="169" creationId="{00000000-0000-0000-0000-000000000000}"/>
          </ac:picMkLst>
        </pc:picChg>
      </pc:sldChg>
      <pc:sldChg chg="modSp mod">
        <pc:chgData name="Lenka Karlíková" userId="87dc390fcb9ca07a" providerId="LiveId" clId="{019F235F-38DE-4B95-AE06-9F235A4DCAA2}" dt="2025-11-15T21:30:38.853" v="161" actId="1076"/>
        <pc:sldMkLst>
          <pc:docMk/>
          <pc:sldMk cId="0" sldId="266"/>
        </pc:sldMkLst>
        <pc:spChg chg="mod">
          <ac:chgData name="Lenka Karlíková" userId="87dc390fcb9ca07a" providerId="LiveId" clId="{019F235F-38DE-4B95-AE06-9F235A4DCAA2}" dt="2025-11-15T21:30:38.853" v="161" actId="1076"/>
          <ac:spMkLst>
            <pc:docMk/>
            <pc:sldMk cId="0" sldId="266"/>
            <ac:spMk id="196" creationId="{00000000-0000-0000-0000-000000000000}"/>
          </ac:spMkLst>
        </pc:spChg>
      </pc:sldChg>
      <pc:sldChg chg="addSp delSp modSp mod delAnim modAnim">
        <pc:chgData name="Lenka Karlíková" userId="87dc390fcb9ca07a" providerId="LiveId" clId="{019F235F-38DE-4B95-AE06-9F235A4DCAA2}" dt="2025-11-15T21:38:34.969" v="173" actId="1076"/>
        <pc:sldMkLst>
          <pc:docMk/>
          <pc:sldMk cId="0" sldId="268"/>
        </pc:sldMkLst>
        <pc:picChg chg="add mod">
          <ac:chgData name="Lenka Karlíková" userId="87dc390fcb9ca07a" providerId="LiveId" clId="{019F235F-38DE-4B95-AE06-9F235A4DCAA2}" dt="2025-11-15T21:38:34.969" v="173" actId="1076"/>
          <ac:picMkLst>
            <pc:docMk/>
            <pc:sldMk cId="0" sldId="268"/>
            <ac:picMk id="2" creationId="{5899E6B8-327F-F49F-1D5B-E0CC4792330B}"/>
          </ac:picMkLst>
        </pc:picChg>
        <pc:picChg chg="del">
          <ac:chgData name="Lenka Karlíková" userId="87dc390fcb9ca07a" providerId="LiveId" clId="{019F235F-38DE-4B95-AE06-9F235A4DCAA2}" dt="2025-11-15T21:36:34.116" v="162" actId="478"/>
          <ac:picMkLst>
            <pc:docMk/>
            <pc:sldMk cId="0" sldId="268"/>
            <ac:picMk id="210" creationId="{00000000-0000-0000-0000-000000000000}"/>
          </ac:picMkLst>
        </pc:picChg>
      </pc:sldChg>
      <pc:sldChg chg="addSp delSp modSp mod">
        <pc:chgData name="Lenka Karlíková" userId="87dc390fcb9ca07a" providerId="LiveId" clId="{019F235F-38DE-4B95-AE06-9F235A4DCAA2}" dt="2025-11-15T20:51:44.495" v="137"/>
        <pc:sldMkLst>
          <pc:docMk/>
          <pc:sldMk cId="0" sldId="288"/>
        </pc:sldMkLst>
        <pc:spChg chg="mod">
          <ac:chgData name="Lenka Karlíková" userId="87dc390fcb9ca07a" providerId="LiveId" clId="{019F235F-38DE-4B95-AE06-9F235A4DCAA2}" dt="2025-11-15T20:48:40.385" v="130" actId="1076"/>
          <ac:spMkLst>
            <pc:docMk/>
            <pc:sldMk cId="0" sldId="288"/>
            <ac:spMk id="7" creationId="{00000000-0000-0000-0000-000000000000}"/>
          </ac:spMkLst>
        </pc:spChg>
        <pc:spChg chg="mod">
          <ac:chgData name="Lenka Karlíková" userId="87dc390fcb9ca07a" providerId="LiveId" clId="{019F235F-38DE-4B95-AE06-9F235A4DCAA2}" dt="2025-11-15T20:48:39.219" v="129" actId="1076"/>
          <ac:spMkLst>
            <pc:docMk/>
            <pc:sldMk cId="0" sldId="288"/>
            <ac:spMk id="8" creationId="{00000000-0000-0000-0000-000000000000}"/>
          </ac:spMkLst>
        </pc:spChg>
        <pc:spChg chg="mod">
          <ac:chgData name="Lenka Karlíková" userId="87dc390fcb9ca07a" providerId="LiveId" clId="{019F235F-38DE-4B95-AE06-9F235A4DCAA2}" dt="2025-11-15T20:49:18.808" v="135" actId="1076"/>
          <ac:spMkLst>
            <pc:docMk/>
            <pc:sldMk cId="0" sldId="288"/>
            <ac:spMk id="9" creationId="{00000000-0000-0000-0000-000000000000}"/>
          </ac:spMkLst>
        </pc:spChg>
        <pc:spChg chg="del">
          <ac:chgData name="Lenka Karlíková" userId="87dc390fcb9ca07a" providerId="LiveId" clId="{019F235F-38DE-4B95-AE06-9F235A4DCAA2}" dt="2025-11-15T20:51:43.480" v="136" actId="478"/>
          <ac:spMkLst>
            <pc:docMk/>
            <pc:sldMk cId="0" sldId="288"/>
            <ac:spMk id="10" creationId="{00000000-0000-0000-0000-000000000000}"/>
          </ac:spMkLst>
        </pc:spChg>
        <pc:spChg chg="add mod">
          <ac:chgData name="Lenka Karlíková" userId="87dc390fcb9ca07a" providerId="LiveId" clId="{019F235F-38DE-4B95-AE06-9F235A4DCAA2}" dt="2025-11-15T20:51:44.495" v="137"/>
          <ac:spMkLst>
            <pc:docMk/>
            <pc:sldMk cId="0" sldId="288"/>
            <ac:spMk id="11" creationId="{0AB8F34A-3867-BAFA-B646-53605DA27774}"/>
          </ac:spMkLst>
        </pc:spChg>
      </pc:sldChg>
      <pc:sldChg chg="modSp mod">
        <pc:chgData name="Lenka Karlíková" userId="87dc390fcb9ca07a" providerId="LiveId" clId="{019F235F-38DE-4B95-AE06-9F235A4DCAA2}" dt="2025-11-15T20:45:20.938" v="0" actId="108"/>
        <pc:sldMkLst>
          <pc:docMk/>
          <pc:sldMk cId="0" sldId="289"/>
        </pc:sldMkLst>
        <pc:spChg chg="mod">
          <ac:chgData name="Lenka Karlíková" userId="87dc390fcb9ca07a" providerId="LiveId" clId="{019F235F-38DE-4B95-AE06-9F235A4DCAA2}" dt="2025-11-15T20:45:20.938" v="0" actId="108"/>
          <ac:spMkLst>
            <pc:docMk/>
            <pc:sldMk cId="0" sldId="289"/>
            <ac:spMk id="3" creationId="{0815F65F-FB58-1240-A9AE-D2112E79C1B9}"/>
          </ac:spMkLst>
        </pc:spChg>
      </pc:sldChg>
      <pc:sldChg chg="modSp mod">
        <pc:chgData name="Lenka Karlíková" userId="87dc390fcb9ca07a" providerId="LiveId" clId="{019F235F-38DE-4B95-AE06-9F235A4DCAA2}" dt="2025-11-15T20:45:44.403" v="5" actId="1076"/>
        <pc:sldMkLst>
          <pc:docMk/>
          <pc:sldMk cId="0" sldId="290"/>
        </pc:sldMkLst>
        <pc:spChg chg="mod">
          <ac:chgData name="Lenka Karlíková" userId="87dc390fcb9ca07a" providerId="LiveId" clId="{019F235F-38DE-4B95-AE06-9F235A4DCAA2}" dt="2025-11-15T20:45:44.403" v="5" actId="1076"/>
          <ac:spMkLst>
            <pc:docMk/>
            <pc:sldMk cId="0" sldId="290"/>
            <ac:spMk id="3" creationId="{DFA1F447-D995-6468-4D0F-9ACB60C16DD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66" name="Google Shape;1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74" name="Google Shape;1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99" name="Google Shape;1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07" name="Google Shape;20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B038F8A8-99BD-0783-24CD-7BAC4FC4B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AAE09B62-F878-2DFE-F55F-27E1A04BDE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79BED036-28FA-DEEA-F42C-AD7D4A6F5B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99602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9A46B6C1-1096-E99C-42E0-BA978B5B5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169A9FFE-0B7A-A374-231E-021FA7277C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774C3FF9-C7CB-213C-FBB4-09ECFEA8DD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6977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2560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4800600" y="6356351"/>
            <a:ext cx="55081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10428515" y="6356351"/>
            <a:ext cx="9252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0"/>
          <p:cNvSpPr txBox="1">
            <a:spLocks noGrp="1"/>
          </p:cNvSpPr>
          <p:nvPr>
            <p:ph type="ctrTitle"/>
          </p:nvPr>
        </p:nvSpPr>
        <p:spPr>
          <a:xfrm>
            <a:off x="838200" y="2220914"/>
            <a:ext cx="105156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subTitle" idx="1"/>
          </p:nvPr>
        </p:nvSpPr>
        <p:spPr>
          <a:xfrm>
            <a:off x="838200" y="4700589"/>
            <a:ext cx="10515600" cy="1147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  <a:defRPr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1"/>
          <p:cNvSpPr txBox="1">
            <a:spLocks noGrp="1"/>
          </p:cNvSpPr>
          <p:nvPr>
            <p:ph type="body" idx="1"/>
          </p:nvPr>
        </p:nvSpPr>
        <p:spPr>
          <a:xfrm>
            <a:off x="838200" y="2371060"/>
            <a:ext cx="10515600" cy="34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4"/>
          <p:cNvSpPr txBox="1">
            <a:spLocks noGrp="1"/>
          </p:cNvSpPr>
          <p:nvPr>
            <p:ph type="subTitle" idx="1"/>
          </p:nvPr>
        </p:nvSpPr>
        <p:spPr>
          <a:xfrm>
            <a:off x="838200" y="4929189"/>
            <a:ext cx="10515600" cy="1147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>
            <a:spLocks noGrp="1"/>
          </p:cNvSpPr>
          <p:nvPr>
            <p:ph type="title"/>
          </p:nvPr>
        </p:nvSpPr>
        <p:spPr>
          <a:xfrm>
            <a:off x="838200" y="1021348"/>
            <a:ext cx="10515600" cy="669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Montserrat"/>
              <a:buNone/>
              <a:defRPr sz="4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5"/>
          <p:cNvSpPr txBox="1">
            <a:spLocks noGrp="1"/>
          </p:cNvSpPr>
          <p:nvPr>
            <p:ph type="body" idx="1"/>
          </p:nvPr>
        </p:nvSpPr>
        <p:spPr>
          <a:xfrm>
            <a:off x="838200" y="4921623"/>
            <a:ext cx="10515600" cy="128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8200" y="2371060"/>
            <a:ext cx="10515600" cy="34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3"/>
          <p:cNvSpPr txBox="1">
            <a:spLocks noGrp="1"/>
          </p:cNvSpPr>
          <p:nvPr>
            <p:ph type="ctrTitle"/>
          </p:nvPr>
        </p:nvSpPr>
        <p:spPr>
          <a:xfrm>
            <a:off x="838200" y="2220914"/>
            <a:ext cx="105156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"/>
              <a:buNone/>
              <a:defRPr sz="6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subTitle" idx="1"/>
          </p:nvPr>
        </p:nvSpPr>
        <p:spPr>
          <a:xfrm>
            <a:off x="838200" y="4700589"/>
            <a:ext cx="10515600" cy="1147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BFD7"/>
              </a:buClr>
              <a:buSzPts val="2400"/>
              <a:buNone/>
              <a:defRPr sz="2400">
                <a:solidFill>
                  <a:srgbClr val="01BFD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838200" y="4397188"/>
            <a:ext cx="10515600" cy="128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838200" y="1021348"/>
            <a:ext cx="10515600" cy="669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  <a:defRPr sz="4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7"/>
          <p:cNvSpPr txBox="1">
            <a:spLocks noGrp="1"/>
          </p:cNvSpPr>
          <p:nvPr>
            <p:ph type="ctrTitle"/>
          </p:nvPr>
        </p:nvSpPr>
        <p:spPr>
          <a:xfrm>
            <a:off x="4625164" y="1122363"/>
            <a:ext cx="672863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"/>
              <a:buNone/>
              <a:defRPr sz="6000" b="1" i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subTitle" idx="1"/>
          </p:nvPr>
        </p:nvSpPr>
        <p:spPr>
          <a:xfrm>
            <a:off x="4625164" y="3602038"/>
            <a:ext cx="672863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8"/>
          <p:cNvSpPr txBox="1">
            <a:spLocks noGrp="1"/>
          </p:cNvSpPr>
          <p:nvPr>
            <p:ph type="title"/>
          </p:nvPr>
        </p:nvSpPr>
        <p:spPr>
          <a:xfrm>
            <a:off x="4800601" y="365126"/>
            <a:ext cx="65531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  <a:defRPr b="1" i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body" idx="1"/>
          </p:nvPr>
        </p:nvSpPr>
        <p:spPr>
          <a:xfrm>
            <a:off x="4800600" y="1825625"/>
            <a:ext cx="655320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800600" y="6356351"/>
            <a:ext cx="55081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10428515" y="6356351"/>
            <a:ext cx="9252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52815" y="2617855"/>
            <a:ext cx="6286370" cy="162228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1"/>
          <p:cNvSpPr/>
          <p:nvPr/>
        </p:nvSpPr>
        <p:spPr>
          <a:xfrm>
            <a:off x="0" y="0"/>
            <a:ext cx="12192000" cy="2116599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21" descr="A picture containing table, foo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2160625"/>
            <a:ext cx="12192000" cy="467924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body" idx="1"/>
          </p:nvPr>
        </p:nvSpPr>
        <p:spPr>
          <a:xfrm>
            <a:off x="838200" y="2371060"/>
            <a:ext cx="10515600" cy="34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dt" idx="10"/>
          </p:nvPr>
        </p:nvSpPr>
        <p:spPr>
          <a:xfrm>
            <a:off x="3352800" y="6356351"/>
            <a:ext cx="13680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ftr" idx="11"/>
          </p:nvPr>
        </p:nvSpPr>
        <p:spPr>
          <a:xfrm>
            <a:off x="5294128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sldNum" idx="12"/>
          </p:nvPr>
        </p:nvSpPr>
        <p:spPr>
          <a:xfrm>
            <a:off x="9982200" y="6356351"/>
            <a:ext cx="1371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" name="Google Shape;2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791" y="5911747"/>
            <a:ext cx="2618605" cy="67576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6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/>
          <p:nvPr/>
        </p:nvSpPr>
        <p:spPr>
          <a:xfrm>
            <a:off x="0" y="5151797"/>
            <a:ext cx="12192000" cy="1757961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24" descr="Sha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7593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24"/>
          <p:cNvSpPr txBox="1"/>
          <p:nvPr/>
        </p:nvSpPr>
        <p:spPr>
          <a:xfrm>
            <a:off x="564777" y="6104965"/>
            <a:ext cx="5635642" cy="403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oogle Shape;4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3094" y="2607605"/>
            <a:ext cx="6365812" cy="164279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6"/>
          <p:cNvSpPr/>
          <p:nvPr/>
        </p:nvSpPr>
        <p:spPr>
          <a:xfrm>
            <a:off x="0" y="0"/>
            <a:ext cx="4114800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26" descr="A picture containing table, foo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-1444726" y="957348"/>
            <a:ext cx="6858000" cy="4943307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26"/>
          <p:cNvSpPr txBox="1">
            <a:spLocks noGrp="1"/>
          </p:cNvSpPr>
          <p:nvPr>
            <p:ph type="title"/>
          </p:nvPr>
        </p:nvSpPr>
        <p:spPr>
          <a:xfrm>
            <a:off x="4720856" y="365126"/>
            <a:ext cx="663294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  <a:defRPr sz="4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body" idx="1"/>
          </p:nvPr>
        </p:nvSpPr>
        <p:spPr>
          <a:xfrm>
            <a:off x="4720854" y="2264735"/>
            <a:ext cx="6632945" cy="359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dt" idx="10"/>
          </p:nvPr>
        </p:nvSpPr>
        <p:spPr>
          <a:xfrm>
            <a:off x="4036826" y="6356351"/>
            <a:ext cx="13680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ftr" idx="11"/>
          </p:nvPr>
        </p:nvSpPr>
        <p:spPr>
          <a:xfrm>
            <a:off x="56007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sldNum" idx="12"/>
          </p:nvPr>
        </p:nvSpPr>
        <p:spPr>
          <a:xfrm>
            <a:off x="9982200" y="6356351"/>
            <a:ext cx="1371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6" name="Google Shape;56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684" y="5863144"/>
            <a:ext cx="2618605" cy="67576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/>
          <p:nvPr/>
        </p:nvSpPr>
        <p:spPr>
          <a:xfrm>
            <a:off x="0" y="1038601"/>
            <a:ext cx="12192000" cy="5836651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29" descr="Shap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9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  <a:defRPr sz="4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body" idx="1"/>
          </p:nvPr>
        </p:nvSpPr>
        <p:spPr>
          <a:xfrm>
            <a:off x="838200" y="2371060"/>
            <a:ext cx="10515600" cy="34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dt" idx="10"/>
          </p:nvPr>
        </p:nvSpPr>
        <p:spPr>
          <a:xfrm>
            <a:off x="3352800" y="6356351"/>
            <a:ext cx="13680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ftr" idx="11"/>
          </p:nvPr>
        </p:nvSpPr>
        <p:spPr>
          <a:xfrm>
            <a:off x="5294128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sldNum" idx="12"/>
          </p:nvPr>
        </p:nvSpPr>
        <p:spPr>
          <a:xfrm>
            <a:off x="9982200" y="6356351"/>
            <a:ext cx="1371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6" name="Google Shape;7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684" y="5912572"/>
            <a:ext cx="2618605" cy="67576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wdrtwZiQ9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1137171374?h=a80c76153e&amp;amp;app_id=12296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EA1C251-F270-6473-3375-970F2E338F50}"/>
              </a:ext>
            </a:extLst>
          </p:cNvPr>
          <p:cNvSpPr txBox="1"/>
          <p:nvPr/>
        </p:nvSpPr>
        <p:spPr>
          <a:xfrm>
            <a:off x="2192785" y="5166804"/>
            <a:ext cx="797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Jak udělat z tělocviku </a:t>
            </a:r>
            <a:r>
              <a:rPr lang="cs-CZ" sz="2400" b="1" dirty="0" err="1">
                <a:solidFill>
                  <a:schemeClr val="bg1"/>
                </a:solidFill>
              </a:rPr>
              <a:t>highlight</a:t>
            </a:r>
            <a:r>
              <a:rPr lang="cs-CZ" sz="2400" b="1" dirty="0">
                <a:solidFill>
                  <a:schemeClr val="bg1"/>
                </a:solidFill>
              </a:rPr>
              <a:t> týdne každého žáka?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5994" y="392987"/>
            <a:ext cx="4437207" cy="2945018"/>
          </a:xfrm>
          <a:custGeom>
            <a:avLst/>
            <a:gdLst/>
            <a:ahLst/>
            <a:cxnLst/>
            <a:rect l="l" t="t" r="r" b="b"/>
            <a:pathLst>
              <a:path w="6925738" h="4605616">
                <a:moveTo>
                  <a:pt x="0" y="0"/>
                </a:moveTo>
                <a:lnTo>
                  <a:pt x="6925738" y="0"/>
                </a:lnTo>
                <a:lnTo>
                  <a:pt x="6925738" y="4605616"/>
                </a:lnTo>
                <a:lnTo>
                  <a:pt x="0" y="4605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933" dirty="0"/>
          </a:p>
        </p:txBody>
      </p:sp>
      <p:sp>
        <p:nvSpPr>
          <p:cNvPr id="3" name="Freeform 3"/>
          <p:cNvSpPr/>
          <p:nvPr/>
        </p:nvSpPr>
        <p:spPr>
          <a:xfrm>
            <a:off x="6996854" y="392986"/>
            <a:ext cx="4626646" cy="3070411"/>
          </a:xfrm>
          <a:custGeom>
            <a:avLst/>
            <a:gdLst/>
            <a:ahLst/>
            <a:cxnLst/>
            <a:rect l="l" t="t" r="r" b="b"/>
            <a:pathLst>
              <a:path w="6939969" h="4605616">
                <a:moveTo>
                  <a:pt x="0" y="0"/>
                </a:moveTo>
                <a:lnTo>
                  <a:pt x="6939970" y="0"/>
                </a:lnTo>
                <a:lnTo>
                  <a:pt x="6939970" y="4605616"/>
                </a:lnTo>
                <a:lnTo>
                  <a:pt x="0" y="4605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4" name="Freeform 4"/>
          <p:cNvSpPr/>
          <p:nvPr/>
        </p:nvSpPr>
        <p:spPr>
          <a:xfrm>
            <a:off x="1658793" y="3957241"/>
            <a:ext cx="4437207" cy="2679733"/>
          </a:xfrm>
          <a:custGeom>
            <a:avLst/>
            <a:gdLst/>
            <a:ahLst/>
            <a:cxnLst/>
            <a:rect l="l" t="t" r="r" b="b"/>
            <a:pathLst>
              <a:path w="6921635" h="4620191">
                <a:moveTo>
                  <a:pt x="0" y="0"/>
                </a:moveTo>
                <a:lnTo>
                  <a:pt x="6921635" y="0"/>
                </a:lnTo>
                <a:lnTo>
                  <a:pt x="6921635" y="4620191"/>
                </a:lnTo>
                <a:lnTo>
                  <a:pt x="0" y="46201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5" name="Freeform 5"/>
          <p:cNvSpPr/>
          <p:nvPr/>
        </p:nvSpPr>
        <p:spPr>
          <a:xfrm>
            <a:off x="7009077" y="3556848"/>
            <a:ext cx="4614423" cy="3080127"/>
          </a:xfrm>
          <a:custGeom>
            <a:avLst/>
            <a:gdLst/>
            <a:ahLst/>
            <a:cxnLst/>
            <a:rect l="l" t="t" r="r" b="b"/>
            <a:pathLst>
              <a:path w="6921635" h="4620191">
                <a:moveTo>
                  <a:pt x="0" y="0"/>
                </a:moveTo>
                <a:lnTo>
                  <a:pt x="6921635" y="0"/>
                </a:lnTo>
                <a:lnTo>
                  <a:pt x="6921635" y="4620191"/>
                </a:lnTo>
                <a:lnTo>
                  <a:pt x="0" y="46201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6" name="Freeform 6"/>
          <p:cNvSpPr/>
          <p:nvPr/>
        </p:nvSpPr>
        <p:spPr>
          <a:xfrm>
            <a:off x="4265242" y="169524"/>
            <a:ext cx="4015949" cy="2679733"/>
          </a:xfrm>
          <a:custGeom>
            <a:avLst/>
            <a:gdLst/>
            <a:ahLst/>
            <a:cxnLst/>
            <a:rect l="l" t="t" r="r" b="b"/>
            <a:pathLst>
              <a:path w="6023923" h="4019599">
                <a:moveTo>
                  <a:pt x="0" y="0"/>
                </a:moveTo>
                <a:lnTo>
                  <a:pt x="6023923" y="0"/>
                </a:lnTo>
                <a:lnTo>
                  <a:pt x="6023923" y="4019599"/>
                </a:lnTo>
                <a:lnTo>
                  <a:pt x="0" y="40195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933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93AE112-B2D6-51C1-1489-D09D4C5A8977}"/>
              </a:ext>
            </a:extLst>
          </p:cNvPr>
          <p:cNvSpPr txBox="1"/>
          <p:nvPr/>
        </p:nvSpPr>
        <p:spPr>
          <a:xfrm>
            <a:off x="477438" y="3434021"/>
            <a:ext cx="6062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Gabriola" pitchFamily="82" charset="0"/>
              </a:rPr>
              <a:t>Je mnoho cest, jak docílit, že na tělocviku všechny děti nadšeně cvičí, spolupracují, jsou úspěšné a radují se –</a:t>
            </a:r>
          </a:p>
          <a:p>
            <a:r>
              <a:rPr lang="cs-CZ" dirty="0">
                <a:latin typeface="Gabriola" pitchFamily="82" charset="0"/>
              </a:rPr>
              <a:t>Vy většinu z nich znáte. Pakliže Vám to ale někdy drhne, můžete zkusit koučování.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4726" y="685800"/>
            <a:ext cx="7794789" cy="5058052"/>
          </a:xfrm>
          <a:custGeom>
            <a:avLst/>
            <a:gdLst/>
            <a:ahLst/>
            <a:cxnLst/>
            <a:rect l="l" t="t" r="r" b="b"/>
            <a:pathLst>
              <a:path w="12340544" h="8229600">
                <a:moveTo>
                  <a:pt x="0" y="0"/>
                </a:moveTo>
                <a:lnTo>
                  <a:pt x="12340544" y="0"/>
                </a:lnTo>
                <a:lnTo>
                  <a:pt x="123405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3" name="Freeform 3"/>
          <p:cNvSpPr/>
          <p:nvPr/>
        </p:nvSpPr>
        <p:spPr>
          <a:xfrm>
            <a:off x="1" y="138942"/>
            <a:ext cx="3101203" cy="2067469"/>
          </a:xfrm>
          <a:custGeom>
            <a:avLst/>
            <a:gdLst/>
            <a:ahLst/>
            <a:cxnLst/>
            <a:rect l="l" t="t" r="r" b="b"/>
            <a:pathLst>
              <a:path w="4651805" h="3101204">
                <a:moveTo>
                  <a:pt x="0" y="0"/>
                </a:moveTo>
                <a:lnTo>
                  <a:pt x="4651805" y="0"/>
                </a:lnTo>
                <a:lnTo>
                  <a:pt x="4651805" y="3101203"/>
                </a:lnTo>
                <a:lnTo>
                  <a:pt x="0" y="31012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C79CB75-C638-A469-E390-C813A7790B4D}"/>
              </a:ext>
            </a:extLst>
          </p:cNvPr>
          <p:cNvSpPr txBox="1"/>
          <p:nvPr/>
        </p:nvSpPr>
        <p:spPr>
          <a:xfrm>
            <a:off x="3195961" y="6036816"/>
            <a:ext cx="821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Gabriola" pitchFamily="82" charset="0"/>
              </a:rPr>
              <a:t>Jak se stát „líným“ tělocvikářem? Dejte odpovědnost dětem – začít můžete třeba takto: Dnes musíme zvládnout to a to – jak si to zorganizujete?</a:t>
            </a:r>
          </a:p>
          <a:p>
            <a:r>
              <a:rPr lang="cs-CZ" dirty="0">
                <a:latin typeface="Gabriola" pitchFamily="82" charset="0"/>
              </a:rPr>
              <a:t>Kdo bude mít tuto roli a kdo tuto? Jak poznáme, že jsme dnes byli úspěšní? Když se to zvrtne … Co můžete udělat proto, aby Vás to znovu bavilo?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32184" y="680309"/>
            <a:ext cx="7567250" cy="5241097"/>
          </a:xfrm>
          <a:custGeom>
            <a:avLst/>
            <a:gdLst/>
            <a:ahLst/>
            <a:cxnLst/>
            <a:rect l="l" t="t" r="r" b="b"/>
            <a:pathLst>
              <a:path w="11660086" h="8246072">
                <a:moveTo>
                  <a:pt x="0" y="0"/>
                </a:moveTo>
                <a:lnTo>
                  <a:pt x="11660086" y="0"/>
                </a:lnTo>
                <a:lnTo>
                  <a:pt x="11660086" y="8246072"/>
                </a:lnTo>
                <a:lnTo>
                  <a:pt x="0" y="8246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0" b="-500"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CDF912E-EE76-8E8A-3978-40CD15E2E113}"/>
              </a:ext>
            </a:extLst>
          </p:cNvPr>
          <p:cNvSpPr txBox="1"/>
          <p:nvPr/>
        </p:nvSpPr>
        <p:spPr>
          <a:xfrm>
            <a:off x="4012707" y="6054571"/>
            <a:ext cx="6923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Gabriola" pitchFamily="82" charset="0"/>
              </a:rPr>
              <a:t>Někdy stačí „málo“ …  „jen“ dát dětem pocítit, že jsou slyšené, viděné a respektované …. A že jim věříte, že najdou svou cestu.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16568" y="975707"/>
            <a:ext cx="6889072" cy="4519571"/>
          </a:xfrm>
          <a:custGeom>
            <a:avLst/>
            <a:gdLst/>
            <a:ahLst/>
            <a:cxnLst/>
            <a:rect l="l" t="t" r="r" b="b"/>
            <a:pathLst>
              <a:path w="11039819" h="7359879">
                <a:moveTo>
                  <a:pt x="0" y="0"/>
                </a:moveTo>
                <a:lnTo>
                  <a:pt x="11039820" y="0"/>
                </a:lnTo>
                <a:lnTo>
                  <a:pt x="11039820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D802721-1CB3-3B7E-FCD2-F783C929EA02}"/>
              </a:ext>
            </a:extLst>
          </p:cNvPr>
          <p:cNvSpPr txBox="1"/>
          <p:nvPr/>
        </p:nvSpPr>
        <p:spPr>
          <a:xfrm>
            <a:off x="3275860" y="5859262"/>
            <a:ext cx="6873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Gabriola" pitchFamily="82" charset="0"/>
              </a:rPr>
              <a:t>Tělocvik dokáže zázraky – jak potvrdil výzkum sportovního psychologa Michaela </a:t>
            </a:r>
            <a:r>
              <a:rPr lang="cs-CZ" dirty="0" err="1">
                <a:latin typeface="Gabriola" pitchFamily="82" charset="0"/>
              </a:rPr>
              <a:t>Gervais</a:t>
            </a:r>
            <a:r>
              <a:rPr lang="cs-CZ" dirty="0">
                <a:latin typeface="Gabriola" pitchFamily="82" charset="0"/>
              </a:rPr>
              <a:t>, jenž takto v USA zachránil tisíce </a:t>
            </a:r>
          </a:p>
          <a:p>
            <a:r>
              <a:rPr lang="cs-CZ" dirty="0">
                <a:latin typeface="Gabriola" pitchFamily="82" charset="0"/>
              </a:rPr>
              <a:t>dětí tím, že jim otevřel dveře z ulice do tělocvičny, nastavil smysluplná pravidla a podpořil je v dosažení jejich cílů.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</a:pPr>
            <a:r>
              <a:rPr lang="en-US"/>
              <a:t>WORKSHOPY </a:t>
            </a:r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>
            <a:off x="843330" y="2372794"/>
            <a:ext cx="10505339" cy="3462123"/>
            <a:chOff x="5130" y="1734"/>
            <a:chExt cx="10505339" cy="3462123"/>
          </a:xfrm>
        </p:grpSpPr>
        <p:sp>
          <p:nvSpPr>
            <p:cNvPr id="113" name="Google Shape;113;p3"/>
            <p:cNvSpPr/>
            <p:nvPr/>
          </p:nvSpPr>
          <p:spPr>
            <a:xfrm>
              <a:off x="5130" y="1734"/>
              <a:ext cx="10505339" cy="834246"/>
            </a:xfrm>
            <a:prstGeom prst="roundRect">
              <a:avLst>
                <a:gd name="adj" fmla="val 16667"/>
              </a:avLst>
            </a:prstGeom>
            <a:solidFill>
              <a:srgbClr val="FFBE3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45855" y="42459"/>
              <a:ext cx="10423889" cy="752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40000" rIns="80000" bIns="4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"/>
                <a:buNone/>
              </a:pPr>
              <a:r>
                <a:rPr lang="en-US" sz="21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 PILÍŘE LEADERSHIPU UČITELE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735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Eva Weberová, Lenka Součková</a:t>
              </a: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130" y="877693"/>
              <a:ext cx="10505339" cy="834246"/>
            </a:xfrm>
            <a:prstGeom prst="roundRect">
              <a:avLst>
                <a:gd name="adj" fmla="val 16667"/>
              </a:avLst>
            </a:prstGeom>
            <a:solidFill>
              <a:srgbClr val="30348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 txBox="1"/>
            <p:nvPr/>
          </p:nvSpPr>
          <p:spPr>
            <a:xfrm>
              <a:off x="45855" y="918418"/>
              <a:ext cx="10423889" cy="752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40000" rIns="80000" bIns="4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"/>
                <a:buNone/>
              </a:pPr>
              <a:r>
                <a:rPr lang="en-US" sz="21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OD STRACHU Z POSMĚCHU K RADOSTI Z POHYBU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735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Eva Rybková, Ivan Černohorský</a:t>
              </a:r>
              <a:endPara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5130" y="1753652"/>
              <a:ext cx="10505339" cy="834246"/>
            </a:xfrm>
            <a:prstGeom prst="roundRect">
              <a:avLst>
                <a:gd name="adj" fmla="val 16667"/>
              </a:avLst>
            </a:prstGeom>
            <a:solidFill>
              <a:srgbClr val="FFBE3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 txBox="1"/>
            <p:nvPr/>
          </p:nvSpPr>
          <p:spPr>
            <a:xfrm>
              <a:off x="45855" y="1794377"/>
              <a:ext cx="10423889" cy="752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40000" rIns="80000" bIns="4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"/>
                <a:buNone/>
              </a:pPr>
              <a:r>
                <a:rPr lang="en-US" sz="21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HŘIŠTĚ MÍSTO ULICE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735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Laco Bittner, Martin Mezzei</a:t>
              </a: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130" y="2629611"/>
              <a:ext cx="10505339" cy="83424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 txBox="1"/>
            <p:nvPr/>
          </p:nvSpPr>
          <p:spPr>
            <a:xfrm>
              <a:off x="45855" y="2670336"/>
              <a:ext cx="10423889" cy="752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40000" rIns="80000" bIns="4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"/>
                <a:buNone/>
              </a:pPr>
              <a:r>
                <a:rPr lang="en-US" sz="21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ENERGETICKÝ KOMPAS</a:t>
              </a:r>
              <a:endParaRPr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35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Lenka Karlíková, Lenka Vornhagen, Martina Novotná</a:t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</a:pPr>
            <a:r>
              <a:rPr lang="en-US"/>
              <a:t>3 PILÍŘE LEADERSHIPU UČITELE </a:t>
            </a:r>
            <a:endParaRPr/>
          </a:p>
        </p:txBody>
      </p:sp>
      <p:grpSp>
        <p:nvGrpSpPr>
          <p:cNvPr id="126" name="Google Shape;126;p4"/>
          <p:cNvGrpSpPr/>
          <p:nvPr/>
        </p:nvGrpSpPr>
        <p:grpSpPr>
          <a:xfrm>
            <a:off x="905124" y="2420695"/>
            <a:ext cx="10381751" cy="3367572"/>
            <a:chOff x="66924" y="48970"/>
            <a:chExt cx="10381751" cy="3367572"/>
          </a:xfrm>
        </p:grpSpPr>
        <p:sp>
          <p:nvSpPr>
            <p:cNvPr id="127" name="Google Shape;127;p4"/>
            <p:cNvSpPr/>
            <p:nvPr/>
          </p:nvSpPr>
          <p:spPr>
            <a:xfrm rot="-5400000">
              <a:off x="-1032931" y="1813298"/>
              <a:ext cx="2703100" cy="503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 txBox="1"/>
            <p:nvPr/>
          </p:nvSpPr>
          <p:spPr>
            <a:xfrm rot="-5400000">
              <a:off x="-1032931" y="1813298"/>
              <a:ext cx="2703100" cy="503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443950" bIns="0" anchor="t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700"/>
                <a:buFont typeface="Arial"/>
                <a:buNone/>
              </a:pPr>
              <a:r>
                <a:rPr lang="en-US" sz="3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JASNOST</a:t>
              </a: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570312" y="713442"/>
              <a:ext cx="2507407" cy="2703100"/>
            </a:xfrm>
            <a:prstGeom prst="rect">
              <a:avLst/>
            </a:prstGeom>
            <a:solidFill>
              <a:srgbClr val="FFBF3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 txBox="1"/>
            <p:nvPr/>
          </p:nvSpPr>
          <p:spPr>
            <a:xfrm>
              <a:off x="570312" y="713442"/>
              <a:ext cx="2507407" cy="270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443950" rIns="149350" bIns="14935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"/>
                <a:buChar char="•"/>
              </a:pPr>
              <a:r>
                <a:rPr lang="en-US" sz="2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JASNOST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Char char="•"/>
              </a:pPr>
              <a:r>
                <a:rPr lang="en-US" sz="2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říkám co a proč &amp; vím jak na lidi působím</a:t>
              </a:r>
              <a:endPara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66924" y="48970"/>
              <a:ext cx="1006776" cy="100677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-5400000">
              <a:off x="2652546" y="1813298"/>
              <a:ext cx="2703100" cy="503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 txBox="1"/>
            <p:nvPr/>
          </p:nvSpPr>
          <p:spPr>
            <a:xfrm rot="-5400000">
              <a:off x="2652546" y="1813298"/>
              <a:ext cx="2703100" cy="503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443950" bIns="0" anchor="t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700"/>
                <a:buFont typeface="Arial"/>
                <a:buNone/>
              </a:pPr>
              <a:r>
                <a:rPr lang="en-US" sz="3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ENERGIE</a:t>
              </a: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4255790" y="713442"/>
              <a:ext cx="2507407" cy="2703100"/>
            </a:xfrm>
            <a:prstGeom prst="rect">
              <a:avLst/>
            </a:prstGeom>
            <a:solidFill>
              <a:srgbClr val="FFBF3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 txBox="1"/>
            <p:nvPr/>
          </p:nvSpPr>
          <p:spPr>
            <a:xfrm>
              <a:off x="4255790" y="713442"/>
              <a:ext cx="2507407" cy="270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443950" rIns="149350" bIns="14935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"/>
                <a:buChar char="•"/>
              </a:pPr>
              <a:r>
                <a:rPr lang="en-US" sz="2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ENERGIE</a:t>
              </a:r>
              <a:endParaRPr/>
            </a:p>
            <a:p>
              <a:pPr marL="228600" marR="0" lvl="1" indent="-50800" algn="l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Char char="•"/>
              </a:pPr>
              <a:r>
                <a:rPr lang="en-US" sz="2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žiju tím, co učím</a:t>
              </a:r>
              <a:endPara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3752402" y="48970"/>
              <a:ext cx="1006776" cy="1006776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-5400000">
              <a:off x="6338024" y="1813298"/>
              <a:ext cx="2703100" cy="503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 txBox="1"/>
            <p:nvPr/>
          </p:nvSpPr>
          <p:spPr>
            <a:xfrm rot="-5400000">
              <a:off x="6338024" y="1813298"/>
              <a:ext cx="2703100" cy="503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443950" bIns="0" anchor="t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700"/>
                <a:buFont typeface="Arial"/>
                <a:buNone/>
              </a:pPr>
              <a:r>
                <a:rPr lang="en-US" sz="3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DŮVĚRA</a:t>
              </a: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7941268" y="713442"/>
              <a:ext cx="2507407" cy="2703100"/>
            </a:xfrm>
            <a:prstGeom prst="rect">
              <a:avLst/>
            </a:prstGeom>
            <a:solidFill>
              <a:srgbClr val="FFBF3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 txBox="1"/>
            <p:nvPr/>
          </p:nvSpPr>
          <p:spPr>
            <a:xfrm>
              <a:off x="7941268" y="713442"/>
              <a:ext cx="2507407" cy="270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443950" rIns="149350" bIns="14935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"/>
                <a:buChar char="•"/>
              </a:pPr>
              <a:r>
                <a:rPr lang="en-US" sz="2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DŮVĚRA</a:t>
              </a:r>
              <a:endParaRPr/>
            </a:p>
            <a:p>
              <a:pPr marL="228600" marR="0" lvl="1" indent="-50800" algn="l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Char char="•"/>
              </a:pPr>
              <a:r>
                <a:rPr lang="en-US" sz="2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vidím v dětech víc, než ukazují jejich výsledky</a:t>
              </a:r>
              <a:endPara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7437880" y="48970"/>
              <a:ext cx="1006776" cy="100677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4"/>
          <p:cNvSpPr txBox="1"/>
          <p:nvPr/>
        </p:nvSpPr>
        <p:spPr>
          <a:xfrm>
            <a:off x="7957751" y="5969979"/>
            <a:ext cx="41085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Eva Weberová &amp; Lenka Součková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16626" y="1928849"/>
            <a:ext cx="1998951" cy="3000303"/>
          </a:xfrm>
          <a:custGeom>
            <a:avLst/>
            <a:gdLst/>
            <a:ahLst/>
            <a:cxnLst/>
            <a:rect l="l" t="t" r="r" b="b"/>
            <a:pathLst>
              <a:path w="2998427" h="4500454">
                <a:moveTo>
                  <a:pt x="0" y="0"/>
                </a:moveTo>
                <a:lnTo>
                  <a:pt x="2998428" y="0"/>
                </a:lnTo>
                <a:lnTo>
                  <a:pt x="2998428" y="4500454"/>
                </a:lnTo>
                <a:lnTo>
                  <a:pt x="0" y="45004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3" name="Freeform 3"/>
          <p:cNvSpPr/>
          <p:nvPr/>
        </p:nvSpPr>
        <p:spPr>
          <a:xfrm>
            <a:off x="-542133" y="1477037"/>
            <a:ext cx="6157889" cy="4110391"/>
          </a:xfrm>
          <a:custGeom>
            <a:avLst/>
            <a:gdLst/>
            <a:ahLst/>
            <a:cxnLst/>
            <a:rect l="l" t="t" r="r" b="b"/>
            <a:pathLst>
              <a:path w="9236833" h="6165586">
                <a:moveTo>
                  <a:pt x="0" y="0"/>
                </a:moveTo>
                <a:lnTo>
                  <a:pt x="9236833" y="0"/>
                </a:lnTo>
                <a:lnTo>
                  <a:pt x="9236833" y="6165586"/>
                </a:lnTo>
                <a:lnTo>
                  <a:pt x="0" y="61655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4" name="Freeform 4"/>
          <p:cNvSpPr/>
          <p:nvPr/>
        </p:nvSpPr>
        <p:spPr>
          <a:xfrm>
            <a:off x="7934147" y="496331"/>
            <a:ext cx="2898707" cy="5125532"/>
          </a:xfrm>
          <a:custGeom>
            <a:avLst/>
            <a:gdLst/>
            <a:ahLst/>
            <a:cxnLst/>
            <a:rect l="l" t="t" r="r" b="b"/>
            <a:pathLst>
              <a:path w="4348061" h="7688298">
                <a:moveTo>
                  <a:pt x="0" y="0"/>
                </a:moveTo>
                <a:lnTo>
                  <a:pt x="4348061" y="0"/>
                </a:lnTo>
                <a:lnTo>
                  <a:pt x="4348061" y="7688298"/>
                </a:lnTo>
                <a:lnTo>
                  <a:pt x="0" y="76882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9470" r="-85927"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5" name="Freeform 5"/>
          <p:cNvSpPr/>
          <p:nvPr/>
        </p:nvSpPr>
        <p:spPr>
          <a:xfrm>
            <a:off x="3248435" y="4004722"/>
            <a:ext cx="1848089" cy="1088693"/>
          </a:xfrm>
          <a:custGeom>
            <a:avLst/>
            <a:gdLst/>
            <a:ahLst/>
            <a:cxnLst/>
            <a:rect l="l" t="t" r="r" b="b"/>
            <a:pathLst>
              <a:path w="2772134" h="1633039">
                <a:moveTo>
                  <a:pt x="0" y="0"/>
                </a:moveTo>
                <a:lnTo>
                  <a:pt x="2772134" y="0"/>
                </a:lnTo>
                <a:lnTo>
                  <a:pt x="2772134" y="1633039"/>
                </a:lnTo>
                <a:lnTo>
                  <a:pt x="0" y="16330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6" name="Freeform 6"/>
          <p:cNvSpPr/>
          <p:nvPr/>
        </p:nvSpPr>
        <p:spPr>
          <a:xfrm flipV="1">
            <a:off x="6720352" y="3840459"/>
            <a:ext cx="1848089" cy="1088693"/>
          </a:xfrm>
          <a:custGeom>
            <a:avLst/>
            <a:gdLst/>
            <a:ahLst/>
            <a:cxnLst/>
            <a:rect l="l" t="t" r="r" b="b"/>
            <a:pathLst>
              <a:path w="2772134" h="1633039">
                <a:moveTo>
                  <a:pt x="0" y="1633039"/>
                </a:moveTo>
                <a:lnTo>
                  <a:pt x="2772135" y="1633039"/>
                </a:lnTo>
                <a:lnTo>
                  <a:pt x="2772135" y="0"/>
                </a:lnTo>
                <a:lnTo>
                  <a:pt x="0" y="0"/>
                </a:lnTo>
                <a:lnTo>
                  <a:pt x="0" y="163303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7" name="Freeform 7"/>
          <p:cNvSpPr/>
          <p:nvPr/>
        </p:nvSpPr>
        <p:spPr>
          <a:xfrm>
            <a:off x="4020855" y="359341"/>
            <a:ext cx="597015" cy="616274"/>
          </a:xfrm>
          <a:custGeom>
            <a:avLst/>
            <a:gdLst/>
            <a:ahLst/>
            <a:cxnLst/>
            <a:rect l="l" t="t" r="r" b="b"/>
            <a:pathLst>
              <a:path w="895523" h="924411">
                <a:moveTo>
                  <a:pt x="0" y="0"/>
                </a:moveTo>
                <a:lnTo>
                  <a:pt x="895523" y="0"/>
                </a:lnTo>
                <a:lnTo>
                  <a:pt x="895523" y="924410"/>
                </a:lnTo>
                <a:lnTo>
                  <a:pt x="0" y="9244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8" name="Freeform 8"/>
          <p:cNvSpPr/>
          <p:nvPr/>
        </p:nvSpPr>
        <p:spPr>
          <a:xfrm>
            <a:off x="8661058" y="369223"/>
            <a:ext cx="768148" cy="563629"/>
          </a:xfrm>
          <a:custGeom>
            <a:avLst/>
            <a:gdLst/>
            <a:ahLst/>
            <a:cxnLst/>
            <a:rect l="l" t="t" r="r" b="b"/>
            <a:pathLst>
              <a:path w="1152222" h="845443">
                <a:moveTo>
                  <a:pt x="0" y="0"/>
                </a:moveTo>
                <a:lnTo>
                  <a:pt x="1152222" y="0"/>
                </a:lnTo>
                <a:lnTo>
                  <a:pt x="1152222" y="845443"/>
                </a:lnTo>
                <a:lnTo>
                  <a:pt x="0" y="845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9" name="TextBox 9"/>
          <p:cNvSpPr txBox="1"/>
          <p:nvPr/>
        </p:nvSpPr>
        <p:spPr>
          <a:xfrm>
            <a:off x="530841" y="421961"/>
            <a:ext cx="11302078" cy="986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</a:pPr>
            <a:r>
              <a:rPr lang="en-US" sz="2400" b="1" dirty="0">
                <a:solidFill>
                  <a:schemeClr val="lt1"/>
                </a:solidFill>
                <a:latin typeface="Montserrat"/>
                <a:sym typeface="Open Sans Bold"/>
              </a:rPr>
              <a:t>W</a:t>
            </a:r>
            <a:r>
              <a:rPr lang="cs-CZ" sz="2400" b="1" dirty="0">
                <a:solidFill>
                  <a:schemeClr val="lt1"/>
                </a:solidFill>
                <a:latin typeface="Montserrat"/>
                <a:sym typeface="Open Sans Bold"/>
              </a:rPr>
              <a:t>ORKSHOP</a:t>
            </a:r>
            <a:r>
              <a:rPr lang="en-US" sz="2400" b="1" dirty="0">
                <a:solidFill>
                  <a:schemeClr val="lt1"/>
                </a:solidFill>
                <a:latin typeface="Montserrat"/>
                <a:sym typeface="Open Sans Bold"/>
              </a:rPr>
              <a:t> </a:t>
            </a:r>
            <a:r>
              <a:rPr lang="cs-CZ" sz="2400" b="1" dirty="0">
                <a:solidFill>
                  <a:schemeClr val="lt1"/>
                </a:solidFill>
                <a:latin typeface="Montserrat"/>
                <a:sym typeface="Open Sans Bold"/>
              </a:rPr>
              <a:t>OD </a:t>
            </a:r>
            <a:r>
              <a:rPr lang="en-US" sz="2400" b="1" dirty="0">
                <a:solidFill>
                  <a:schemeClr val="lt1"/>
                </a:solidFill>
                <a:latin typeface="Montserrat"/>
                <a:sym typeface="Open Sans Bold"/>
              </a:rPr>
              <a:t>        </a:t>
            </a:r>
            <a:r>
              <a:rPr lang="cs-CZ" sz="2400" b="1" dirty="0">
                <a:solidFill>
                  <a:schemeClr val="lt1"/>
                </a:solidFill>
                <a:latin typeface="Montserrat"/>
                <a:sym typeface="Open Sans Bold"/>
              </a:rPr>
              <a:t>STRACHU Z POSMĚCHU</a:t>
            </a:r>
            <a:r>
              <a:rPr lang="en-US" sz="2400" b="1" dirty="0">
                <a:solidFill>
                  <a:schemeClr val="lt1"/>
                </a:solidFill>
                <a:latin typeface="Montserrat"/>
                <a:sym typeface="Open Sans Bold"/>
              </a:rPr>
              <a:t> </a:t>
            </a:r>
            <a:r>
              <a:rPr lang="cs-CZ" sz="2400" b="1" dirty="0">
                <a:solidFill>
                  <a:schemeClr val="lt1"/>
                </a:solidFill>
                <a:latin typeface="Montserrat"/>
                <a:sym typeface="Open Sans Bold"/>
              </a:rPr>
              <a:t>K</a:t>
            </a:r>
            <a:r>
              <a:rPr lang="en-US" sz="2400" b="1" dirty="0">
                <a:solidFill>
                  <a:schemeClr val="lt1"/>
                </a:solidFill>
                <a:latin typeface="Montserrat"/>
                <a:sym typeface="Open Sans Bold"/>
              </a:rPr>
              <a:t> </a:t>
            </a:r>
            <a:r>
              <a:rPr lang="cs-CZ" sz="2400" b="1" dirty="0">
                <a:solidFill>
                  <a:schemeClr val="lt1"/>
                </a:solidFill>
                <a:latin typeface="Montserrat"/>
                <a:sym typeface="Open Sans Bold"/>
              </a:rPr>
              <a:t> </a:t>
            </a:r>
            <a:r>
              <a:rPr lang="en-US" sz="2400" b="1" dirty="0">
                <a:solidFill>
                  <a:schemeClr val="lt1"/>
                </a:solidFill>
                <a:latin typeface="Montserrat"/>
                <a:sym typeface="Open Sans Bold"/>
              </a:rPr>
              <a:t>       </a:t>
            </a:r>
            <a:r>
              <a:rPr lang="cs-CZ" sz="2400" b="1" dirty="0">
                <a:solidFill>
                  <a:schemeClr val="lt1"/>
                </a:solidFill>
                <a:latin typeface="Montserrat"/>
                <a:sym typeface="Open Sans Bold"/>
              </a:rPr>
              <a:t>RADOSTI </a:t>
            </a:r>
          </a:p>
          <a:p>
            <a:pPr algn="ctr">
              <a:lnSpc>
                <a:spcPts val="4014"/>
              </a:lnSpc>
            </a:pPr>
            <a:r>
              <a:rPr lang="cs-CZ" sz="2400" b="1" dirty="0">
                <a:solidFill>
                  <a:schemeClr val="lt1"/>
                </a:solidFill>
                <a:latin typeface="Montserrat"/>
                <a:sym typeface="Open Sans Bold"/>
              </a:rPr>
              <a:t>Z POHYBU</a:t>
            </a:r>
            <a:endParaRPr lang="en-US" sz="2400" b="1" dirty="0">
              <a:solidFill>
                <a:schemeClr val="lt1"/>
              </a:solidFill>
              <a:latin typeface="Montserrat"/>
              <a:sym typeface="Open Sans Bold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AB8F34A-3867-BAFA-B646-53605DA27774}"/>
              </a:ext>
            </a:extLst>
          </p:cNvPr>
          <p:cNvSpPr txBox="1"/>
          <p:nvPr/>
        </p:nvSpPr>
        <p:spPr>
          <a:xfrm>
            <a:off x="7960660" y="6239436"/>
            <a:ext cx="3945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solidFill>
                  <a:schemeClr val="accent3"/>
                </a:solidFill>
                <a:latin typeface="Montserrat" pitchFamily="2" charset="0"/>
              </a:rPr>
              <a:t>Ivan </a:t>
            </a:r>
            <a:r>
              <a:rPr lang="cs-CZ" sz="1800" dirty="0">
                <a:solidFill>
                  <a:schemeClr val="dk1"/>
                </a:solidFill>
                <a:latin typeface="Montserrat"/>
              </a:rPr>
              <a:t>Černohorský</a:t>
            </a:r>
            <a:r>
              <a:rPr lang="cs-CZ" sz="1800" dirty="0">
                <a:solidFill>
                  <a:schemeClr val="accent3"/>
                </a:solidFill>
                <a:latin typeface="Montserrat" pitchFamily="2" charset="0"/>
              </a:rPr>
              <a:t> &amp; Eva Rybková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931EBAE-FC97-CE93-A3F2-9CB6E75EDA93}"/>
              </a:ext>
            </a:extLst>
          </p:cNvPr>
          <p:cNvSpPr txBox="1"/>
          <p:nvPr/>
        </p:nvSpPr>
        <p:spPr>
          <a:xfrm>
            <a:off x="3453414" y="5752730"/>
            <a:ext cx="4742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Gabriola" pitchFamily="82" charset="0"/>
              </a:rPr>
              <a:t>Podívejte se do materiálů ke stažení na SCARF a 7 ingrediencí pro výjimečný výkon.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54109" y="1265549"/>
            <a:ext cx="7283783" cy="4326902"/>
          </a:xfrm>
          <a:custGeom>
            <a:avLst/>
            <a:gdLst/>
            <a:ahLst/>
            <a:cxnLst/>
            <a:rect l="l" t="t" r="r" b="b"/>
            <a:pathLst>
              <a:path w="10925674" h="6490353">
                <a:moveTo>
                  <a:pt x="0" y="0"/>
                </a:moveTo>
                <a:lnTo>
                  <a:pt x="10925674" y="0"/>
                </a:lnTo>
                <a:lnTo>
                  <a:pt x="10925674" y="6490354"/>
                </a:lnTo>
                <a:lnTo>
                  <a:pt x="0" y="6490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815F65F-FB58-1240-A9AE-D2112E79C1B9}"/>
              </a:ext>
            </a:extLst>
          </p:cNvPr>
          <p:cNvSpPr txBox="1"/>
          <p:nvPr/>
        </p:nvSpPr>
        <p:spPr>
          <a:xfrm>
            <a:off x="7960660" y="6239436"/>
            <a:ext cx="3945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solidFill>
                  <a:schemeClr val="accent3"/>
                </a:solidFill>
                <a:latin typeface="Montserrat" pitchFamily="2" charset="0"/>
              </a:rPr>
              <a:t>Ivan </a:t>
            </a:r>
            <a:r>
              <a:rPr lang="cs-CZ" sz="1800" dirty="0">
                <a:solidFill>
                  <a:schemeClr val="dk1"/>
                </a:solidFill>
                <a:latin typeface="Montserrat"/>
              </a:rPr>
              <a:t>Černohorský</a:t>
            </a:r>
            <a:r>
              <a:rPr lang="cs-CZ" sz="1800" dirty="0">
                <a:solidFill>
                  <a:schemeClr val="accent3"/>
                </a:solidFill>
                <a:latin typeface="Montserrat" pitchFamily="2" charset="0"/>
              </a:rPr>
              <a:t> &amp; Eva Rybková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7600" y="108284"/>
            <a:ext cx="4932947" cy="6629400"/>
          </a:xfrm>
          <a:custGeom>
            <a:avLst/>
            <a:gdLst/>
            <a:ahLst/>
            <a:cxnLst/>
            <a:rect l="l" t="t" r="r" b="b"/>
            <a:pathLst>
              <a:path w="7341799" h="9807891">
                <a:moveTo>
                  <a:pt x="0" y="0"/>
                </a:moveTo>
                <a:lnTo>
                  <a:pt x="7341800" y="0"/>
                </a:lnTo>
                <a:lnTo>
                  <a:pt x="7341800" y="9807891"/>
                </a:lnTo>
                <a:lnTo>
                  <a:pt x="0" y="9807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93" t="-1760" r="-2698" b="-2151"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FA1F447-D995-6468-4D0F-9ACB60C16DDC}"/>
              </a:ext>
            </a:extLst>
          </p:cNvPr>
          <p:cNvSpPr txBox="1"/>
          <p:nvPr/>
        </p:nvSpPr>
        <p:spPr>
          <a:xfrm flipH="1">
            <a:off x="8590547" y="6239435"/>
            <a:ext cx="3706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dk1"/>
                </a:solidFill>
                <a:latin typeface="Montserrat"/>
              </a:rPr>
              <a:t>Ivan Černohorský &amp; Eva Rybková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dirty="0"/>
              <a:t>PROČ TĚLOCVIK FORMUJE CHARAKTER</a:t>
            </a:r>
            <a:endParaRPr dirty="0"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838200" y="2371060"/>
            <a:ext cx="10515600" cy="34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b="1"/>
              <a:t>Tělo → Mysl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Každý pohyb je rozhodnutí.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b="1"/>
              <a:t>Chyba → Lekce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Z pádu se stává zkušenost.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b="1"/>
              <a:t>Autorita → Důvěra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Učitel formuje víc, než tuší.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lang="en-US"/>
              <a:t>Neučíme tělo. Pomáháme dětem postavit se do života.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4" lvl="0" indent="-9080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49" name="Google Shape;149;p5"/>
          <p:cNvSpPr txBox="1"/>
          <p:nvPr/>
        </p:nvSpPr>
        <p:spPr>
          <a:xfrm>
            <a:off x="8121827" y="5969979"/>
            <a:ext cx="394448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Laco Bittner &amp; Martin Mezzei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7358" y="302912"/>
            <a:ext cx="4378978" cy="2729933"/>
          </a:xfrm>
          <a:custGeom>
            <a:avLst/>
            <a:gdLst/>
            <a:ahLst/>
            <a:cxnLst/>
            <a:rect l="l" t="t" r="r" b="b"/>
            <a:pathLst>
              <a:path w="6568467" h="4094899">
                <a:moveTo>
                  <a:pt x="0" y="0"/>
                </a:moveTo>
                <a:lnTo>
                  <a:pt x="6568468" y="0"/>
                </a:lnTo>
                <a:lnTo>
                  <a:pt x="6568468" y="4094899"/>
                </a:lnTo>
                <a:lnTo>
                  <a:pt x="0" y="4094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3" name="Freeform 3"/>
          <p:cNvSpPr/>
          <p:nvPr/>
        </p:nvSpPr>
        <p:spPr>
          <a:xfrm>
            <a:off x="4632522" y="401677"/>
            <a:ext cx="7103410" cy="2532403"/>
          </a:xfrm>
          <a:custGeom>
            <a:avLst/>
            <a:gdLst/>
            <a:ahLst/>
            <a:cxnLst/>
            <a:rect l="l" t="t" r="r" b="b"/>
            <a:pathLst>
              <a:path w="10655115" h="3798604">
                <a:moveTo>
                  <a:pt x="0" y="0"/>
                </a:moveTo>
                <a:lnTo>
                  <a:pt x="10655115" y="0"/>
                </a:lnTo>
                <a:lnTo>
                  <a:pt x="10655115" y="3798604"/>
                </a:lnTo>
                <a:lnTo>
                  <a:pt x="0" y="3798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22"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4" name="Freeform 4"/>
          <p:cNvSpPr/>
          <p:nvPr/>
        </p:nvSpPr>
        <p:spPr>
          <a:xfrm>
            <a:off x="685800" y="2934080"/>
            <a:ext cx="7228228" cy="3657508"/>
          </a:xfrm>
          <a:custGeom>
            <a:avLst/>
            <a:gdLst/>
            <a:ahLst/>
            <a:cxnLst/>
            <a:rect l="l" t="t" r="r" b="b"/>
            <a:pathLst>
              <a:path w="10842342" h="5486262">
                <a:moveTo>
                  <a:pt x="0" y="0"/>
                </a:moveTo>
                <a:lnTo>
                  <a:pt x="10842342" y="0"/>
                </a:lnTo>
                <a:lnTo>
                  <a:pt x="10842342" y="5486262"/>
                </a:lnTo>
                <a:lnTo>
                  <a:pt x="0" y="5486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5" name="Freeform 5"/>
          <p:cNvSpPr/>
          <p:nvPr/>
        </p:nvSpPr>
        <p:spPr>
          <a:xfrm>
            <a:off x="7257889" y="3252348"/>
            <a:ext cx="5057402" cy="3605652"/>
          </a:xfrm>
          <a:custGeom>
            <a:avLst/>
            <a:gdLst/>
            <a:ahLst/>
            <a:cxnLst/>
            <a:rect l="l" t="t" r="r" b="b"/>
            <a:pathLst>
              <a:path w="7586103" h="5408478">
                <a:moveTo>
                  <a:pt x="0" y="0"/>
                </a:moveTo>
                <a:lnTo>
                  <a:pt x="7586102" y="0"/>
                </a:lnTo>
                <a:lnTo>
                  <a:pt x="7586102" y="5408478"/>
                </a:lnTo>
                <a:lnTo>
                  <a:pt x="0" y="54084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33" r="-4875"/>
            </a:stretch>
          </a:blipFill>
        </p:spPr>
        <p:txBody>
          <a:bodyPr/>
          <a:lstStyle/>
          <a:p>
            <a:endParaRPr lang="en-US" sz="933"/>
          </a:p>
        </p:txBody>
      </p:sp>
      <p:pic>
        <p:nvPicPr>
          <p:cNvPr id="8" name="Picture 7" descr="A group of women giving each other a high five&#10;&#10;Description automatically generated">
            <a:extLst>
              <a:ext uri="{FF2B5EF4-FFF2-40B4-BE49-F238E27FC236}">
                <a16:creationId xmlns:a16="http://schemas.microsoft.com/office/drawing/2014/main" id="{BBF71944-1AAE-DBF5-99E8-36A1A7124F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6941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JAK SE Z UČITELE STÁVÁ KOUČ</a:t>
            </a:r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body" idx="1"/>
          </p:nvPr>
        </p:nvSpPr>
        <p:spPr>
          <a:xfrm>
            <a:off x="838200" y="2371060"/>
            <a:ext cx="10515600" cy="34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200" b="1"/>
              <a:t>Zvědavost místo hodnocení</a:t>
            </a:r>
            <a:br>
              <a:rPr lang="en-US" sz="2200" b="1"/>
            </a:br>
            <a:r>
              <a:rPr lang="en-US" sz="2200"/>
              <a:t>Kouč má otázky, ne odpovědi.</a:t>
            </a:r>
            <a:endParaRPr sz="2200"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200" b="1"/>
              <a:t>Proces před výsledkem</a:t>
            </a:r>
            <a:br>
              <a:rPr lang="en-US" sz="2200" b="1"/>
            </a:br>
            <a:r>
              <a:rPr lang="en-US" sz="2200"/>
              <a:t>Úsilí je víc než čísla.</a:t>
            </a:r>
            <a:endParaRPr sz="2200"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200" b="1"/>
              <a:t>Odpovědnost místo kontroly</a:t>
            </a:r>
            <a:br>
              <a:rPr lang="en-US" sz="2200" b="1"/>
            </a:br>
            <a:r>
              <a:rPr lang="en-US" sz="2200"/>
              <a:t>Když dítě rozhoduje, roste. Učitel říká, co dělat. Kouč pomáhá pochopit, proč to dělat.</a:t>
            </a:r>
            <a:endParaRPr/>
          </a:p>
          <a:p>
            <a:pPr marL="228604" lvl="0" indent="-5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56" name="Google Shape;156;p6"/>
          <p:cNvSpPr txBox="1"/>
          <p:nvPr/>
        </p:nvSpPr>
        <p:spPr>
          <a:xfrm>
            <a:off x="8121827" y="5969979"/>
            <a:ext cx="394448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Laco Bittner &amp; Martin Mezzei</a:t>
            </a:r>
            <a:r>
              <a:rPr lang="en-US" sz="3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CO SE MĚNÍ, KDYŽ ZAČNEME KOUČOVAT</a:t>
            </a:r>
            <a:endParaRPr/>
          </a:p>
        </p:txBody>
      </p:sp>
      <p:sp>
        <p:nvSpPr>
          <p:cNvPr id="162" name="Google Shape;162;p7"/>
          <p:cNvSpPr txBox="1">
            <a:spLocks noGrp="1"/>
          </p:cNvSpPr>
          <p:nvPr>
            <p:ph type="body" idx="1"/>
          </p:nvPr>
        </p:nvSpPr>
        <p:spPr>
          <a:xfrm>
            <a:off x="838200" y="2371060"/>
            <a:ext cx="10515600" cy="34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200" b="1"/>
              <a:t>Dítě roste</a:t>
            </a:r>
            <a:br>
              <a:rPr lang="en-US" sz="2200" b="1"/>
            </a:br>
            <a:r>
              <a:rPr lang="en-US" sz="2200"/>
              <a:t>Učí se zvládat tlak, chybu i strach.</a:t>
            </a:r>
            <a:endParaRPr sz="22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200" b="1"/>
              <a:t>Učitel roste</a:t>
            </a:r>
            <a:br>
              <a:rPr lang="en-US" sz="2200" b="1"/>
            </a:br>
            <a:r>
              <a:rPr lang="en-US" sz="2200"/>
              <a:t>Získává klid, smysl a energii.</a:t>
            </a:r>
            <a:endParaRPr sz="22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200" b="1"/>
              <a:t>Vztah roste</a:t>
            </a:r>
            <a:br>
              <a:rPr lang="en-US" sz="2200" b="1"/>
            </a:br>
            <a:r>
              <a:rPr lang="en-US" sz="2200"/>
              <a:t>Vzniká důvěra a radost z pohybu.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200"/>
              <a:t>Když roste učitel, roste i jeho třída.</a:t>
            </a:r>
            <a:endParaRPr sz="2200"/>
          </a:p>
        </p:txBody>
      </p:sp>
      <p:sp>
        <p:nvSpPr>
          <p:cNvPr id="163" name="Google Shape;163;p7"/>
          <p:cNvSpPr txBox="1"/>
          <p:nvPr/>
        </p:nvSpPr>
        <p:spPr>
          <a:xfrm>
            <a:off x="8121827" y="5969979"/>
            <a:ext cx="394448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Laco Bittner &amp; Martin Mezzei</a:t>
            </a:r>
            <a:r>
              <a:rPr lang="en-US" sz="3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</a:pPr>
            <a:r>
              <a:rPr lang="en-US"/>
              <a:t>KDE JSTE NA TRATI ŠKOLNÍHO MARATONU? </a:t>
            </a:r>
            <a:endParaRPr/>
          </a:p>
        </p:txBody>
      </p:sp>
      <p:sp>
        <p:nvSpPr>
          <p:cNvPr id="170" name="Google Shape;170;p8"/>
          <p:cNvSpPr txBox="1"/>
          <p:nvPr/>
        </p:nvSpPr>
        <p:spPr>
          <a:xfrm>
            <a:off x="506627" y="2537672"/>
            <a:ext cx="336103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57"/>
              <a:buFont typeface="Montserrat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Běžíte, </a:t>
            </a:r>
            <a:endParaRPr sz="2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57"/>
              <a:buFont typeface="Montserrat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klušete </a:t>
            </a:r>
            <a:endParaRPr sz="2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57"/>
              <a:buFont typeface="Montserrat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nebo </a:t>
            </a:r>
            <a:endParaRPr sz="2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57"/>
              <a:buFont typeface="Montserrat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lapáte po </a:t>
            </a:r>
            <a:endParaRPr sz="2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57"/>
              <a:buFont typeface="Montserrat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dechu?</a:t>
            </a:r>
            <a:endParaRPr/>
          </a:p>
        </p:txBody>
      </p:sp>
      <p:sp>
        <p:nvSpPr>
          <p:cNvPr id="171" name="Google Shape;171;p8"/>
          <p:cNvSpPr txBox="1"/>
          <p:nvPr/>
        </p:nvSpPr>
        <p:spPr>
          <a:xfrm>
            <a:off x="5016844" y="5969979"/>
            <a:ext cx="7049468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Lenka Karlíková &amp; Martina Novotná &amp;  Lenka Vornhagen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Rocky_video">
            <a:hlinkClick r:id="" action="ppaction://media"/>
            <a:extLst>
              <a:ext uri="{FF2B5EF4-FFF2-40B4-BE49-F238E27FC236}">
                <a16:creationId xmlns:a16="http://schemas.microsoft.com/office/drawing/2014/main" id="{D2F5387E-3907-F93C-FD08-2CC1C68914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4719" y="1690689"/>
            <a:ext cx="7229609" cy="393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838199" y="365126"/>
            <a:ext cx="10604157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</a:pPr>
            <a:r>
              <a:rPr lang="en-US"/>
              <a:t>NALAĎTE SE NA ŠKOLNÍ MARATON S LEHKOSTÍ</a:t>
            </a:r>
            <a:endParaRPr sz="3177"/>
          </a:p>
        </p:txBody>
      </p:sp>
      <p:sp>
        <p:nvSpPr>
          <p:cNvPr id="177" name="Google Shape;177;p9"/>
          <p:cNvSpPr txBox="1"/>
          <p:nvPr/>
        </p:nvSpPr>
        <p:spPr>
          <a:xfrm>
            <a:off x="5016844" y="5969979"/>
            <a:ext cx="7049468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Lenka Karlíková &amp; Martina Novotná &amp; Lenka Vornhagen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78" name="Google Shape;178;p9"/>
          <p:cNvGrpSpPr/>
          <p:nvPr/>
        </p:nvGrpSpPr>
        <p:grpSpPr>
          <a:xfrm>
            <a:off x="3198346" y="2299160"/>
            <a:ext cx="6464631" cy="3272088"/>
            <a:chOff x="5" y="0"/>
            <a:chExt cx="6464631" cy="3272088"/>
          </a:xfrm>
        </p:grpSpPr>
        <p:sp>
          <p:nvSpPr>
            <p:cNvPr id="179" name="Google Shape;179;p9"/>
            <p:cNvSpPr/>
            <p:nvPr/>
          </p:nvSpPr>
          <p:spPr>
            <a:xfrm>
              <a:off x="5" y="0"/>
              <a:ext cx="2111741" cy="327208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FC55A"/>
                </a:gs>
                <a:gs pos="50000">
                  <a:srgbClr val="FEC231"/>
                </a:gs>
                <a:gs pos="100000">
                  <a:srgbClr val="E3AE1F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 txBox="1"/>
            <p:nvPr/>
          </p:nvSpPr>
          <p:spPr>
            <a:xfrm>
              <a:off x="5" y="1308835"/>
              <a:ext cx="2111741" cy="13088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128000" rIns="128000" bIns="1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Správně rozvrhnete tempo pro hlavu &amp; tělo</a:t>
              </a: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512425" y="196325"/>
              <a:ext cx="1089605" cy="1089605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2176450" y="0"/>
              <a:ext cx="2111741" cy="327208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FC55A"/>
                </a:gs>
                <a:gs pos="50000">
                  <a:srgbClr val="FEC231"/>
                </a:gs>
                <a:gs pos="100000">
                  <a:srgbClr val="E3AE1F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 txBox="1"/>
            <p:nvPr/>
          </p:nvSpPr>
          <p:spPr>
            <a:xfrm>
              <a:off x="2176450" y="1308835"/>
              <a:ext cx="2111741" cy="13088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128000" rIns="128000" bIns="1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Dobijete energii s osobní energetickou mapou</a:t>
              </a: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2687518" y="196325"/>
              <a:ext cx="1089605" cy="1089605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4352895" y="0"/>
              <a:ext cx="2111741" cy="327208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FC55A"/>
                </a:gs>
                <a:gs pos="50000">
                  <a:srgbClr val="FEC231"/>
                </a:gs>
                <a:gs pos="100000">
                  <a:srgbClr val="E3AE1F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 txBox="1"/>
            <p:nvPr/>
          </p:nvSpPr>
          <p:spPr>
            <a:xfrm>
              <a:off x="4352895" y="1308835"/>
              <a:ext cx="2111741" cy="13088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128000" rIns="128000" bIns="1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Předejdete energetickým krizím s mikronástroji</a:t>
              </a: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862612" y="196325"/>
              <a:ext cx="1089605" cy="1089605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258585" y="2617670"/>
              <a:ext cx="5947471" cy="490813"/>
            </a:xfrm>
            <a:prstGeom prst="leftRight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FFE0B9"/>
                </a:gs>
                <a:gs pos="50000">
                  <a:srgbClr val="FFDBA7"/>
                </a:gs>
                <a:gs pos="100000">
                  <a:srgbClr val="E3C28E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9"/>
          <p:cNvSpPr txBox="1"/>
          <p:nvPr/>
        </p:nvSpPr>
        <p:spPr>
          <a:xfrm>
            <a:off x="3906996" y="5029204"/>
            <a:ext cx="5291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 SOULADU S KOUČOVACÍM PŘÍSTUPEM  A POZNATKY NEUROVĚDY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ctrTitle"/>
          </p:nvPr>
        </p:nvSpPr>
        <p:spPr>
          <a:xfrm>
            <a:off x="1051125" y="2309694"/>
            <a:ext cx="10515600" cy="11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"/>
              <a:buNone/>
            </a:pPr>
            <a:endParaRPr dirty="0"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999"/>
              <a:buFont typeface="Montserrat"/>
              <a:buNone/>
            </a:pPr>
            <a:endParaRPr sz="4777" dirty="0"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"/>
              <a:buNone/>
            </a:pPr>
            <a:endParaRPr dirty="0"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"/>
              <a:buNone/>
            </a:pPr>
            <a:endParaRPr dirty="0"/>
          </a:p>
        </p:txBody>
      </p:sp>
      <p:pic>
        <p:nvPicPr>
          <p:cNvPr id="195" name="Google Shape;195;p10" descr="Black Eyed Peas - I Gotta Feeling" title="Black Eyed Peas - I Gotta Feeling (Audio)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2125" y="2202549"/>
            <a:ext cx="7110200" cy="399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0"/>
          <p:cNvSpPr txBox="1">
            <a:spLocks noGrp="1"/>
          </p:cNvSpPr>
          <p:nvPr>
            <p:ph type="title" idx="4294967295"/>
          </p:nvPr>
        </p:nvSpPr>
        <p:spPr>
          <a:xfrm>
            <a:off x="2239845" y="419989"/>
            <a:ext cx="813816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38461"/>
              <a:buFont typeface="Montserrat"/>
              <a:buNone/>
            </a:pPr>
            <a:r>
              <a:rPr lang="en-US" dirty="0"/>
              <a:t>ENERGIE ZAČÍNÁ V TĚLE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38461"/>
              <a:buFont typeface="Montserrat"/>
              <a:buNone/>
            </a:pPr>
            <a:endParaRPr sz="3177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</a:pPr>
            <a:r>
              <a:rPr lang="en-US"/>
              <a:t>ENERGETICKÝ KOMPAS</a:t>
            </a:r>
            <a:endParaRPr/>
          </a:p>
        </p:txBody>
      </p:sp>
      <p:sp>
        <p:nvSpPr>
          <p:cNvPr id="202" name="Google Shape;202;p11"/>
          <p:cNvSpPr txBox="1"/>
          <p:nvPr/>
        </p:nvSpPr>
        <p:spPr>
          <a:xfrm>
            <a:off x="6191250" y="2371060"/>
            <a:ext cx="5162550" cy="34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ENERGIE ZAČÍNÁ V TĚLE</a:t>
            </a:r>
            <a:endParaRPr/>
          </a:p>
          <a:p>
            <a:pPr marL="228604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Arial"/>
              <a:buNone/>
            </a:pPr>
            <a:endParaRPr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Stejně jako ve třídě i v životě vítězí ten, kdo zná své tempo.</a:t>
            </a:r>
            <a:endParaRPr/>
          </a:p>
        </p:txBody>
      </p:sp>
      <p:pic>
        <p:nvPicPr>
          <p:cNvPr id="203" name="Google Shape;203;p11" title="Učitel_2.png"/>
          <p:cNvPicPr preferRelativeResize="0"/>
          <p:nvPr/>
        </p:nvPicPr>
        <p:blipFill rotWithShape="1">
          <a:blip r:embed="rId3">
            <a:alphaModFix/>
          </a:blip>
          <a:srcRect l="5072" r="1821" b="-3"/>
          <a:stretch/>
        </p:blipFill>
        <p:spPr>
          <a:xfrm>
            <a:off x="838200" y="2371060"/>
            <a:ext cx="5162550" cy="346559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1"/>
          <p:cNvSpPr txBox="1"/>
          <p:nvPr/>
        </p:nvSpPr>
        <p:spPr>
          <a:xfrm>
            <a:off x="5016844" y="5969979"/>
            <a:ext cx="7049468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Lenka Karlíková &amp; Martina Novotná &amp; Lenka Vornhagen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36"/>
              <a:buFont typeface="Montserrat"/>
              <a:buNone/>
            </a:pPr>
            <a:r>
              <a:rPr lang="en-US" dirty="0"/>
              <a:t>ZASTAVTE SE, NADECHNĚTE SE…</a:t>
            </a:r>
            <a:endParaRPr dirty="0"/>
          </a:p>
        </p:txBody>
      </p:sp>
      <p:sp>
        <p:nvSpPr>
          <p:cNvPr id="211" name="Google Shape;211;p12"/>
          <p:cNvSpPr txBox="1"/>
          <p:nvPr/>
        </p:nvSpPr>
        <p:spPr>
          <a:xfrm>
            <a:off x="5016844" y="5969979"/>
            <a:ext cx="7049468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…a vyrazte směrem, který vám dává smysl.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Mirai_Zatopek">
            <a:hlinkClick r:id="" action="ppaction://media"/>
            <a:extLst>
              <a:ext uri="{FF2B5EF4-FFF2-40B4-BE49-F238E27FC236}">
                <a16:creationId xmlns:a16="http://schemas.microsoft.com/office/drawing/2014/main" id="{5899E6B8-327F-F49F-1D5B-E0CC479233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4627" y="1536905"/>
            <a:ext cx="7907901" cy="4077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"/>
          <p:cNvSpPr txBox="1">
            <a:spLocks noGrp="1"/>
          </p:cNvSpPr>
          <p:nvPr>
            <p:ph type="title"/>
          </p:nvPr>
        </p:nvSpPr>
        <p:spPr>
          <a:xfrm>
            <a:off x="838200" y="1021348"/>
            <a:ext cx="10515600" cy="669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</a:pPr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body" idx="1"/>
          </p:nvPr>
        </p:nvSpPr>
        <p:spPr>
          <a:xfrm>
            <a:off x="838200" y="4397188"/>
            <a:ext cx="10515600" cy="128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None/>
            </a:pPr>
            <a:r>
              <a:rPr lang="cs-CZ" dirty="0"/>
              <a:t>Děkujeme za Vaši pozornost a těšíme se </a:t>
            </a:r>
            <a:r>
              <a:rPr lang="cs-CZ"/>
              <a:t>na spolupráci!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"/>
          <p:cNvSpPr txBox="1">
            <a:spLocks noGrp="1"/>
          </p:cNvSpPr>
          <p:nvPr>
            <p:ph type="ctrTitle"/>
          </p:nvPr>
        </p:nvSpPr>
        <p:spPr>
          <a:xfrm>
            <a:off x="4625164" y="1122363"/>
            <a:ext cx="672863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"/>
              <a:buNone/>
            </a:pPr>
            <a:endParaRPr/>
          </a:p>
        </p:txBody>
      </p:sp>
      <p:sp>
        <p:nvSpPr>
          <p:cNvPr id="223" name="Google Shape;223;p14"/>
          <p:cNvSpPr txBox="1">
            <a:spLocks noGrp="1"/>
          </p:cNvSpPr>
          <p:nvPr>
            <p:ph type="subTitle" idx="1"/>
          </p:nvPr>
        </p:nvSpPr>
        <p:spPr>
          <a:xfrm>
            <a:off x="4625164" y="3602038"/>
            <a:ext cx="672863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5"/>
          <p:cNvSpPr txBox="1">
            <a:spLocks noGrp="1"/>
          </p:cNvSpPr>
          <p:nvPr>
            <p:ph type="title"/>
          </p:nvPr>
        </p:nvSpPr>
        <p:spPr>
          <a:xfrm>
            <a:off x="4800601" y="365126"/>
            <a:ext cx="65531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</a:pPr>
            <a:endParaRPr/>
          </a:p>
        </p:txBody>
      </p:sp>
      <p:sp>
        <p:nvSpPr>
          <p:cNvPr id="229" name="Google Shape;229;p15"/>
          <p:cNvSpPr txBox="1">
            <a:spLocks noGrp="1"/>
          </p:cNvSpPr>
          <p:nvPr>
            <p:ph type="body" idx="1"/>
          </p:nvPr>
        </p:nvSpPr>
        <p:spPr>
          <a:xfrm>
            <a:off x="4800600" y="1825625"/>
            <a:ext cx="655320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4" lvl="0" indent="-5080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70499343-8182-5295-8EFC-E43334955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>
            <a:extLst>
              <a:ext uri="{FF2B5EF4-FFF2-40B4-BE49-F238E27FC236}">
                <a16:creationId xmlns:a16="http://schemas.microsoft.com/office/drawing/2014/main" id="{04297B2A-6A34-74C9-D5C8-3B613873F5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dirty="0"/>
              <a:t>JAK TO ZAČALO?</a:t>
            </a:r>
            <a:endParaRPr dirty="0"/>
          </a:p>
        </p:txBody>
      </p:sp>
      <p:pic>
        <p:nvPicPr>
          <p:cNvPr id="99" name="Google Shape;99;p2" descr="Obsah obrázku text, rukopis, dopis, Písmo&#10;&#10;Obsah generovaný pomocí AI může být nesprávný.">
            <a:extLst>
              <a:ext uri="{FF2B5EF4-FFF2-40B4-BE49-F238E27FC236}">
                <a16:creationId xmlns:a16="http://schemas.microsoft.com/office/drawing/2014/main" id="{99A0E6C2-FDA2-E362-0875-3649FDD17AD4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58995" y="2371725"/>
            <a:ext cx="7444563" cy="4030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078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"/>
          <p:cNvSpPr txBox="1">
            <a:spLocks noGrp="1"/>
          </p:cNvSpPr>
          <p:nvPr>
            <p:ph type="ctrTitle"/>
          </p:nvPr>
        </p:nvSpPr>
        <p:spPr>
          <a:xfrm>
            <a:off x="838200" y="2220914"/>
            <a:ext cx="105156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</a:pPr>
            <a:endParaRPr/>
          </a:p>
        </p:txBody>
      </p:sp>
      <p:sp>
        <p:nvSpPr>
          <p:cNvPr id="235" name="Google Shape;235;p16"/>
          <p:cNvSpPr txBox="1">
            <a:spLocks noGrp="1"/>
          </p:cNvSpPr>
          <p:nvPr>
            <p:ph type="subTitle" idx="1"/>
          </p:nvPr>
        </p:nvSpPr>
        <p:spPr>
          <a:xfrm>
            <a:off x="838200" y="4700589"/>
            <a:ext cx="10515600" cy="1147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</a:pPr>
            <a:endParaRPr/>
          </a:p>
        </p:txBody>
      </p:sp>
      <p:sp>
        <p:nvSpPr>
          <p:cNvPr id="241" name="Google Shape;241;p17"/>
          <p:cNvSpPr txBox="1">
            <a:spLocks noGrp="1"/>
          </p:cNvSpPr>
          <p:nvPr>
            <p:ph type="body" idx="1"/>
          </p:nvPr>
        </p:nvSpPr>
        <p:spPr>
          <a:xfrm>
            <a:off x="838200" y="2371060"/>
            <a:ext cx="10515600" cy="34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4" lvl="0" indent="-5080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8"/>
          <p:cNvSpPr txBox="1">
            <a:spLocks noGrp="1"/>
          </p:cNvSpPr>
          <p:nvPr>
            <p:ph type="ctrTitle"/>
          </p:nvPr>
        </p:nvSpPr>
        <p:spPr>
          <a:xfrm>
            <a:off x="838200" y="2220914"/>
            <a:ext cx="105156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"/>
              <a:buNone/>
            </a:pPr>
            <a:endParaRPr/>
          </a:p>
        </p:txBody>
      </p:sp>
      <p:sp>
        <p:nvSpPr>
          <p:cNvPr id="247" name="Google Shape;247;p18"/>
          <p:cNvSpPr txBox="1">
            <a:spLocks noGrp="1"/>
          </p:cNvSpPr>
          <p:nvPr>
            <p:ph type="subTitle" idx="1"/>
          </p:nvPr>
        </p:nvSpPr>
        <p:spPr>
          <a:xfrm>
            <a:off x="838200" y="4700589"/>
            <a:ext cx="10515600" cy="1147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BFD7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422A5518-48F0-EBFE-2AC1-532292CE1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>
            <a:extLst>
              <a:ext uri="{FF2B5EF4-FFF2-40B4-BE49-F238E27FC236}">
                <a16:creationId xmlns:a16="http://schemas.microsoft.com/office/drawing/2014/main" id="{DBD435CA-A1A5-85AA-0FC6-0BD28BC24D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dirty="0"/>
              <a:t>JAK VYPADÁ TĚLOCVIK?</a:t>
            </a:r>
            <a:endParaRPr dirty="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EFEEC49B-E477-A05F-4E45-6A3527B1B97F}"/>
              </a:ext>
            </a:extLst>
          </p:cNvPr>
          <p:cNvSpPr>
            <a:spLocks noChangeAspect="1"/>
          </p:cNvSpPr>
          <p:nvPr/>
        </p:nvSpPr>
        <p:spPr>
          <a:xfrm>
            <a:off x="2919885" y="2261938"/>
            <a:ext cx="6352229" cy="4030578"/>
          </a:xfrm>
          <a:custGeom>
            <a:avLst/>
            <a:gdLst/>
            <a:ahLst/>
            <a:cxnLst/>
            <a:rect l="l" t="t" r="r" b="b"/>
            <a:pathLst>
              <a:path w="11448606" h="7641944">
                <a:moveTo>
                  <a:pt x="0" y="0"/>
                </a:moveTo>
                <a:lnTo>
                  <a:pt x="11448605" y="0"/>
                </a:lnTo>
                <a:lnTo>
                  <a:pt x="11448605" y="7641944"/>
                </a:lnTo>
                <a:lnTo>
                  <a:pt x="0" y="76419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DD2EA6B-1D50-EF89-C4E1-646CA5508B3E}"/>
              </a:ext>
            </a:extLst>
          </p:cNvPr>
          <p:cNvSpPr txBox="1"/>
          <p:nvPr/>
        </p:nvSpPr>
        <p:spPr>
          <a:xfrm>
            <a:off x="9447813" y="5553852"/>
            <a:ext cx="21771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Gabriola" pitchFamily="82" charset="0"/>
              </a:rPr>
              <a:t>Všichni bychom si přáli, aby tělocvik</a:t>
            </a:r>
          </a:p>
          <a:p>
            <a:r>
              <a:rPr lang="cs-CZ" dirty="0">
                <a:latin typeface="Gabriola" pitchFamily="82" charset="0"/>
              </a:rPr>
              <a:t>Vypadal takto – radost a zapojení </a:t>
            </a:r>
          </a:p>
          <a:p>
            <a:r>
              <a:rPr lang="cs-CZ" dirty="0">
                <a:latin typeface="Gabriola" pitchFamily="82" charset="0"/>
              </a:rPr>
              <a:t>všech dětí, ale … </a:t>
            </a:r>
          </a:p>
        </p:txBody>
      </p:sp>
    </p:spTree>
    <p:extLst>
      <p:ext uri="{BB962C8B-B14F-4D97-AF65-F5344CB8AC3E}">
        <p14:creationId xmlns:p14="http://schemas.microsoft.com/office/powerpoint/2010/main" val="3852412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1"/>
            <a:ext cx="3464464" cy="2308199"/>
          </a:xfrm>
          <a:custGeom>
            <a:avLst/>
            <a:gdLst/>
            <a:ahLst/>
            <a:cxnLst/>
            <a:rect l="l" t="t" r="r" b="b"/>
            <a:pathLst>
              <a:path w="5196696" h="3462299">
                <a:moveTo>
                  <a:pt x="0" y="0"/>
                </a:moveTo>
                <a:lnTo>
                  <a:pt x="5196696" y="0"/>
                </a:lnTo>
                <a:lnTo>
                  <a:pt x="5196696" y="3462299"/>
                </a:lnTo>
                <a:lnTo>
                  <a:pt x="0" y="3462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3" name="Freeform 3"/>
          <p:cNvSpPr/>
          <p:nvPr/>
        </p:nvSpPr>
        <p:spPr>
          <a:xfrm>
            <a:off x="4537822" y="707439"/>
            <a:ext cx="3464464" cy="2308199"/>
          </a:xfrm>
          <a:custGeom>
            <a:avLst/>
            <a:gdLst/>
            <a:ahLst/>
            <a:cxnLst/>
            <a:rect l="l" t="t" r="r" b="b"/>
            <a:pathLst>
              <a:path w="5196696" h="3462299">
                <a:moveTo>
                  <a:pt x="0" y="0"/>
                </a:moveTo>
                <a:lnTo>
                  <a:pt x="5196696" y="0"/>
                </a:lnTo>
                <a:lnTo>
                  <a:pt x="5196696" y="3462299"/>
                </a:lnTo>
                <a:lnTo>
                  <a:pt x="0" y="3462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4" name="Freeform 4"/>
          <p:cNvSpPr/>
          <p:nvPr/>
        </p:nvSpPr>
        <p:spPr>
          <a:xfrm>
            <a:off x="685800" y="3503919"/>
            <a:ext cx="3555762" cy="2369027"/>
          </a:xfrm>
          <a:custGeom>
            <a:avLst/>
            <a:gdLst/>
            <a:ahLst/>
            <a:cxnLst/>
            <a:rect l="l" t="t" r="r" b="b"/>
            <a:pathLst>
              <a:path w="5333643" h="3553540">
                <a:moveTo>
                  <a:pt x="0" y="0"/>
                </a:moveTo>
                <a:lnTo>
                  <a:pt x="5333643" y="0"/>
                </a:lnTo>
                <a:lnTo>
                  <a:pt x="5333643" y="3553540"/>
                </a:lnTo>
                <a:lnTo>
                  <a:pt x="0" y="35535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5" name="Freeform 5"/>
          <p:cNvSpPr/>
          <p:nvPr/>
        </p:nvSpPr>
        <p:spPr>
          <a:xfrm>
            <a:off x="4537822" y="3525771"/>
            <a:ext cx="3464464" cy="2347175"/>
          </a:xfrm>
          <a:custGeom>
            <a:avLst/>
            <a:gdLst/>
            <a:ahLst/>
            <a:cxnLst/>
            <a:rect l="l" t="t" r="r" b="b"/>
            <a:pathLst>
              <a:path w="5196696" h="3520762">
                <a:moveTo>
                  <a:pt x="0" y="0"/>
                </a:moveTo>
                <a:lnTo>
                  <a:pt x="5196696" y="0"/>
                </a:lnTo>
                <a:lnTo>
                  <a:pt x="5196696" y="3520762"/>
                </a:lnTo>
                <a:lnTo>
                  <a:pt x="0" y="35207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6" name="Freeform 6"/>
          <p:cNvSpPr/>
          <p:nvPr/>
        </p:nvSpPr>
        <p:spPr>
          <a:xfrm>
            <a:off x="8389843" y="685800"/>
            <a:ext cx="3371292" cy="2351476"/>
          </a:xfrm>
          <a:custGeom>
            <a:avLst/>
            <a:gdLst/>
            <a:ahLst/>
            <a:cxnLst/>
            <a:rect l="l" t="t" r="r" b="b"/>
            <a:pathLst>
              <a:path w="5056938" h="3527214">
                <a:moveTo>
                  <a:pt x="0" y="0"/>
                </a:moveTo>
                <a:lnTo>
                  <a:pt x="5056938" y="0"/>
                </a:lnTo>
                <a:lnTo>
                  <a:pt x="5056938" y="3527214"/>
                </a:lnTo>
                <a:lnTo>
                  <a:pt x="0" y="3527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7" name="Freeform 7"/>
          <p:cNvSpPr/>
          <p:nvPr/>
        </p:nvSpPr>
        <p:spPr>
          <a:xfrm>
            <a:off x="8389843" y="3544964"/>
            <a:ext cx="3371292" cy="2327982"/>
          </a:xfrm>
          <a:custGeom>
            <a:avLst/>
            <a:gdLst/>
            <a:ahLst/>
            <a:cxnLst/>
            <a:rect l="l" t="t" r="r" b="b"/>
            <a:pathLst>
              <a:path w="5056938" h="3491973">
                <a:moveTo>
                  <a:pt x="0" y="0"/>
                </a:moveTo>
                <a:lnTo>
                  <a:pt x="5056938" y="0"/>
                </a:lnTo>
                <a:lnTo>
                  <a:pt x="5056938" y="3491973"/>
                </a:lnTo>
                <a:lnTo>
                  <a:pt x="0" y="34919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22" r="-1822"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E98B1F3-D4FA-F25A-7CF9-8EE33872504B}"/>
              </a:ext>
            </a:extLst>
          </p:cNvPr>
          <p:cNvSpPr txBox="1"/>
          <p:nvPr/>
        </p:nvSpPr>
        <p:spPr>
          <a:xfrm>
            <a:off x="5834513" y="3159147"/>
            <a:ext cx="5926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Gabriola" pitchFamily="82" charset="0"/>
              </a:rPr>
              <a:t>Ve skutečnosti ale na tělocviku potkáváme vzdor, strach, vztek, paniku, lítost … někdy i záchvěvy šikany …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Ukazka v hlave">
            <a:hlinkClick r:id="" action="ppaction://media"/>
            <a:extLst>
              <a:ext uri="{FF2B5EF4-FFF2-40B4-BE49-F238E27FC236}">
                <a16:creationId xmlns:a16="http://schemas.microsoft.com/office/drawing/2014/main" id="{6200F3A7-2AEA-5F28-DAC4-BE309A09C02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01779" y="998621"/>
            <a:ext cx="8208144" cy="4624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8536" y="429088"/>
            <a:ext cx="4495781" cy="2999912"/>
          </a:xfrm>
          <a:custGeom>
            <a:avLst/>
            <a:gdLst/>
            <a:ahLst/>
            <a:cxnLst/>
            <a:rect l="l" t="t" r="r" b="b"/>
            <a:pathLst>
              <a:path w="6743671" h="4499868">
                <a:moveTo>
                  <a:pt x="0" y="0"/>
                </a:moveTo>
                <a:lnTo>
                  <a:pt x="6743671" y="0"/>
                </a:lnTo>
                <a:lnTo>
                  <a:pt x="6743671" y="4499868"/>
                </a:lnTo>
                <a:lnTo>
                  <a:pt x="0" y="4499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3" name="Freeform 3"/>
          <p:cNvSpPr/>
          <p:nvPr/>
        </p:nvSpPr>
        <p:spPr>
          <a:xfrm>
            <a:off x="2583823" y="2682057"/>
            <a:ext cx="6267831" cy="4175943"/>
          </a:xfrm>
          <a:custGeom>
            <a:avLst/>
            <a:gdLst/>
            <a:ahLst/>
            <a:cxnLst/>
            <a:rect l="l" t="t" r="r" b="b"/>
            <a:pathLst>
              <a:path w="9401747" h="6263914">
                <a:moveTo>
                  <a:pt x="0" y="0"/>
                </a:moveTo>
                <a:lnTo>
                  <a:pt x="9401746" y="0"/>
                </a:lnTo>
                <a:lnTo>
                  <a:pt x="9401746" y="6263914"/>
                </a:lnTo>
                <a:lnTo>
                  <a:pt x="0" y="6263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933" dirty="0">
              <a:latin typeface="Gabriola" pitchFamily="82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85800" y="429088"/>
            <a:ext cx="4502682" cy="2999912"/>
          </a:xfrm>
          <a:custGeom>
            <a:avLst/>
            <a:gdLst/>
            <a:ahLst/>
            <a:cxnLst/>
            <a:rect l="l" t="t" r="r" b="b"/>
            <a:pathLst>
              <a:path w="6754023" h="4499868">
                <a:moveTo>
                  <a:pt x="0" y="0"/>
                </a:moveTo>
                <a:lnTo>
                  <a:pt x="6754023" y="0"/>
                </a:lnTo>
                <a:lnTo>
                  <a:pt x="6754023" y="4499868"/>
                </a:lnTo>
                <a:lnTo>
                  <a:pt x="0" y="4499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5" name="Freeform 5"/>
          <p:cNvSpPr/>
          <p:nvPr/>
        </p:nvSpPr>
        <p:spPr>
          <a:xfrm>
            <a:off x="7835966" y="3648722"/>
            <a:ext cx="4613487" cy="3073736"/>
          </a:xfrm>
          <a:custGeom>
            <a:avLst/>
            <a:gdLst/>
            <a:ahLst/>
            <a:cxnLst/>
            <a:rect l="l" t="t" r="r" b="b"/>
            <a:pathLst>
              <a:path w="6920231" h="4610604">
                <a:moveTo>
                  <a:pt x="0" y="0"/>
                </a:moveTo>
                <a:lnTo>
                  <a:pt x="6920231" y="0"/>
                </a:lnTo>
                <a:lnTo>
                  <a:pt x="6920231" y="4610604"/>
                </a:lnTo>
                <a:lnTo>
                  <a:pt x="0" y="4610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6" name="Freeform 6"/>
          <p:cNvSpPr/>
          <p:nvPr/>
        </p:nvSpPr>
        <p:spPr>
          <a:xfrm>
            <a:off x="1067909" y="3249229"/>
            <a:ext cx="2408855" cy="3608771"/>
          </a:xfrm>
          <a:custGeom>
            <a:avLst/>
            <a:gdLst/>
            <a:ahLst/>
            <a:cxnLst/>
            <a:rect l="l" t="t" r="r" b="b"/>
            <a:pathLst>
              <a:path w="3613282" h="5413157">
                <a:moveTo>
                  <a:pt x="0" y="0"/>
                </a:moveTo>
                <a:lnTo>
                  <a:pt x="3613282" y="0"/>
                </a:lnTo>
                <a:lnTo>
                  <a:pt x="3613282" y="5413157"/>
                </a:lnTo>
                <a:lnTo>
                  <a:pt x="0" y="54131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5B957DD-9BF9-F1FC-9EE9-0356933EC1A2}"/>
              </a:ext>
            </a:extLst>
          </p:cNvPr>
          <p:cNvSpPr txBox="1"/>
          <p:nvPr/>
        </p:nvSpPr>
        <p:spPr>
          <a:xfrm>
            <a:off x="7140288" y="3648722"/>
            <a:ext cx="5033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Gabriola" pitchFamily="82" charset="0"/>
              </a:rPr>
              <a:t>Učitel tak často musí být i terapeut, hlídač, policajt či soudce … a přitom by rád „jen“ učil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9254" y="256006"/>
            <a:ext cx="6322434" cy="5231814"/>
          </a:xfrm>
          <a:custGeom>
            <a:avLst/>
            <a:gdLst/>
            <a:ahLst/>
            <a:cxnLst/>
            <a:rect l="l" t="t" r="r" b="b"/>
            <a:pathLst>
              <a:path w="9483651" h="7847721">
                <a:moveTo>
                  <a:pt x="0" y="0"/>
                </a:moveTo>
                <a:lnTo>
                  <a:pt x="9483651" y="0"/>
                </a:lnTo>
                <a:lnTo>
                  <a:pt x="9483651" y="7847721"/>
                </a:lnTo>
                <a:lnTo>
                  <a:pt x="0" y="7847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3" name="Freeform 3"/>
          <p:cNvSpPr/>
          <p:nvPr/>
        </p:nvSpPr>
        <p:spPr>
          <a:xfrm>
            <a:off x="5860374" y="2507230"/>
            <a:ext cx="5894127" cy="3926962"/>
          </a:xfrm>
          <a:custGeom>
            <a:avLst/>
            <a:gdLst/>
            <a:ahLst/>
            <a:cxnLst/>
            <a:rect l="l" t="t" r="r" b="b"/>
            <a:pathLst>
              <a:path w="8841191" h="5890443">
                <a:moveTo>
                  <a:pt x="0" y="0"/>
                </a:moveTo>
                <a:lnTo>
                  <a:pt x="8841191" y="0"/>
                </a:lnTo>
                <a:lnTo>
                  <a:pt x="8841191" y="5890443"/>
                </a:lnTo>
                <a:lnTo>
                  <a:pt x="0" y="5890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B5261CA-C966-7536-3D10-D0E3F92985B3}"/>
              </a:ext>
            </a:extLst>
          </p:cNvPr>
          <p:cNvSpPr txBox="1"/>
          <p:nvPr/>
        </p:nvSpPr>
        <p:spPr>
          <a:xfrm>
            <a:off x="6938682" y="256006"/>
            <a:ext cx="48158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  <a:latin typeface="Montserrat" pitchFamily="2" charset="0"/>
              </a:rPr>
              <a:t>NAPRAVOVÁNÍ</a:t>
            </a:r>
          </a:p>
          <a:p>
            <a:r>
              <a:rPr lang="cs-CZ" sz="4400" b="1" dirty="0" err="1">
                <a:solidFill>
                  <a:schemeClr val="bg1"/>
                </a:solidFill>
                <a:latin typeface="Montserrat" pitchFamily="2" charset="0"/>
              </a:rPr>
              <a:t>x</a:t>
            </a:r>
            <a:r>
              <a:rPr lang="cs-CZ" sz="4400" b="1" dirty="0">
                <a:solidFill>
                  <a:schemeClr val="bg1"/>
                </a:solidFill>
                <a:latin typeface="Montserrat" pitchFamily="2" charset="0"/>
              </a:rPr>
              <a:t> MOTIVOVÁNÍ</a:t>
            </a:r>
          </a:p>
          <a:p>
            <a:endParaRPr lang="cs-CZ" sz="44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A026FF3-1BA6-261F-5641-E957CB889F51}"/>
              </a:ext>
            </a:extLst>
          </p:cNvPr>
          <p:cNvSpPr txBox="1"/>
          <p:nvPr/>
        </p:nvSpPr>
        <p:spPr>
          <a:xfrm>
            <a:off x="6658252" y="2032986"/>
            <a:ext cx="5312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Gabriola" pitchFamily="82" charset="0"/>
              </a:rPr>
              <a:t>V práci s dětmi většinou vystupujeme z pozice autority a jsme na pomezí napravování …..</a:t>
            </a:r>
          </a:p>
          <a:p>
            <a:r>
              <a:rPr lang="cs-CZ" dirty="0">
                <a:latin typeface="Gabriola" pitchFamily="82" charset="0"/>
              </a:rPr>
              <a:t>Vnitřní motivace dítěte se ale tvoří z propojení – ze schopnosti zažehnout jiskru, dát důvěru…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64433" y="2077741"/>
            <a:ext cx="6168849" cy="3862749"/>
          </a:xfrm>
          <a:custGeom>
            <a:avLst/>
            <a:gdLst/>
            <a:ahLst/>
            <a:cxnLst/>
            <a:rect l="l" t="t" r="r" b="b"/>
            <a:pathLst>
              <a:path w="9805818" h="6545384">
                <a:moveTo>
                  <a:pt x="0" y="0"/>
                </a:moveTo>
                <a:lnTo>
                  <a:pt x="9805818" y="0"/>
                </a:lnTo>
                <a:lnTo>
                  <a:pt x="9805818" y="6545383"/>
                </a:lnTo>
                <a:lnTo>
                  <a:pt x="0" y="65453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933" dirty="0"/>
          </a:p>
        </p:txBody>
      </p:sp>
      <p:sp>
        <p:nvSpPr>
          <p:cNvPr id="3" name="Freeform 3"/>
          <p:cNvSpPr/>
          <p:nvPr/>
        </p:nvSpPr>
        <p:spPr>
          <a:xfrm>
            <a:off x="572317" y="2077740"/>
            <a:ext cx="2092117" cy="2029353"/>
          </a:xfrm>
          <a:custGeom>
            <a:avLst/>
            <a:gdLst/>
            <a:ahLst/>
            <a:cxnLst/>
            <a:rect l="l" t="t" r="r" b="b"/>
            <a:pathLst>
              <a:path w="3138175" h="3044029">
                <a:moveTo>
                  <a:pt x="0" y="0"/>
                </a:moveTo>
                <a:lnTo>
                  <a:pt x="3138174" y="0"/>
                </a:lnTo>
                <a:lnTo>
                  <a:pt x="3138174" y="3044029"/>
                </a:lnTo>
                <a:lnTo>
                  <a:pt x="0" y="3044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4" name="Freeform 4"/>
          <p:cNvSpPr/>
          <p:nvPr/>
        </p:nvSpPr>
        <p:spPr>
          <a:xfrm>
            <a:off x="5023808" y="210515"/>
            <a:ext cx="2144385" cy="2182580"/>
          </a:xfrm>
          <a:custGeom>
            <a:avLst/>
            <a:gdLst/>
            <a:ahLst/>
            <a:cxnLst/>
            <a:rect l="l" t="t" r="r" b="b"/>
            <a:pathLst>
              <a:path w="3216577" h="3273870">
                <a:moveTo>
                  <a:pt x="0" y="0"/>
                </a:moveTo>
                <a:lnTo>
                  <a:pt x="3216578" y="0"/>
                </a:lnTo>
                <a:lnTo>
                  <a:pt x="3216578" y="3273870"/>
                </a:lnTo>
                <a:lnTo>
                  <a:pt x="0" y="32738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5" name="Freeform 5"/>
          <p:cNvSpPr/>
          <p:nvPr/>
        </p:nvSpPr>
        <p:spPr>
          <a:xfrm>
            <a:off x="9201645" y="2077740"/>
            <a:ext cx="2423787" cy="2329865"/>
          </a:xfrm>
          <a:custGeom>
            <a:avLst/>
            <a:gdLst/>
            <a:ahLst/>
            <a:cxnLst/>
            <a:rect l="l" t="t" r="r" b="b"/>
            <a:pathLst>
              <a:path w="3635680" h="3494798">
                <a:moveTo>
                  <a:pt x="0" y="0"/>
                </a:moveTo>
                <a:lnTo>
                  <a:pt x="3635681" y="0"/>
                </a:lnTo>
                <a:lnTo>
                  <a:pt x="3635681" y="3494797"/>
                </a:lnTo>
                <a:lnTo>
                  <a:pt x="0" y="34947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6" name="Freeform 6"/>
          <p:cNvSpPr/>
          <p:nvPr/>
        </p:nvSpPr>
        <p:spPr>
          <a:xfrm>
            <a:off x="392653" y="4107093"/>
            <a:ext cx="1728397" cy="1462533"/>
          </a:xfrm>
          <a:custGeom>
            <a:avLst/>
            <a:gdLst/>
            <a:ahLst/>
            <a:cxnLst/>
            <a:rect l="l" t="t" r="r" b="b"/>
            <a:pathLst>
              <a:path w="3138175" h="2730212">
                <a:moveTo>
                  <a:pt x="0" y="0"/>
                </a:moveTo>
                <a:lnTo>
                  <a:pt x="3138174" y="0"/>
                </a:lnTo>
                <a:lnTo>
                  <a:pt x="3138174" y="2730212"/>
                </a:lnTo>
                <a:lnTo>
                  <a:pt x="0" y="27302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7" name="Freeform 7"/>
          <p:cNvSpPr/>
          <p:nvPr/>
        </p:nvSpPr>
        <p:spPr>
          <a:xfrm>
            <a:off x="9201645" y="4473433"/>
            <a:ext cx="2271780" cy="1973609"/>
          </a:xfrm>
          <a:custGeom>
            <a:avLst/>
            <a:gdLst/>
            <a:ahLst/>
            <a:cxnLst/>
            <a:rect l="l" t="t" r="r" b="b"/>
            <a:pathLst>
              <a:path w="3407670" h="2960413">
                <a:moveTo>
                  <a:pt x="0" y="0"/>
                </a:moveTo>
                <a:lnTo>
                  <a:pt x="3407671" y="0"/>
                </a:lnTo>
                <a:lnTo>
                  <a:pt x="3407671" y="2960413"/>
                </a:lnTo>
                <a:lnTo>
                  <a:pt x="0" y="29604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69E6D9E-D878-57AD-3094-F665E683AE3E}"/>
              </a:ext>
            </a:extLst>
          </p:cNvPr>
          <p:cNvSpPr txBox="1"/>
          <p:nvPr/>
        </p:nvSpPr>
        <p:spPr>
          <a:xfrm>
            <a:off x="3311370" y="6124265"/>
            <a:ext cx="6596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Gabriola" pitchFamily="82" charset="0"/>
              </a:rPr>
              <a:t>Jsme tak na rozcestí – zda vést dítě k výkonu, zda potřebuje pomocnou ruku, pochvalu nebo uzdravit trauma… </a:t>
            </a:r>
          </a:p>
          <a:p>
            <a:r>
              <a:rPr lang="cs-CZ" dirty="0">
                <a:latin typeface="Gabriola" pitchFamily="82" charset="0"/>
              </a:rPr>
              <a:t>Ideálně odhadneme správný mix a výsledkem je výkon i radost zároveň – nejjistější cesta k tomu je právě propojením.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9_Office Theme">
  <a:themeElements>
    <a:clrScheme name="ICFProfessionalCoaches">
      <a:dk1>
        <a:srgbClr val="171B60"/>
      </a:dk1>
      <a:lt1>
        <a:srgbClr val="FFFFFF"/>
      </a:lt1>
      <a:dk2>
        <a:srgbClr val="343741"/>
      </a:dk2>
      <a:lt2>
        <a:srgbClr val="E7E6E6"/>
      </a:lt2>
      <a:accent1>
        <a:srgbClr val="333481"/>
      </a:accent1>
      <a:accent2>
        <a:srgbClr val="FFBF3C"/>
      </a:accent2>
      <a:accent3>
        <a:srgbClr val="171B60"/>
      </a:accent3>
      <a:accent4>
        <a:srgbClr val="EEE049"/>
      </a:accent4>
      <a:accent5>
        <a:srgbClr val="00AEC7"/>
      </a:accent5>
      <a:accent6>
        <a:srgbClr val="535659"/>
      </a:accent6>
      <a:hlink>
        <a:srgbClr val="567EBF"/>
      </a:hlink>
      <a:folHlink>
        <a:srgbClr val="9595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ICF Professional Coaches">
      <a:dk1>
        <a:srgbClr val="171B60"/>
      </a:dk1>
      <a:lt1>
        <a:srgbClr val="FFFFFF"/>
      </a:lt1>
      <a:dk2>
        <a:srgbClr val="343741"/>
      </a:dk2>
      <a:lt2>
        <a:srgbClr val="E7E6E6"/>
      </a:lt2>
      <a:accent1>
        <a:srgbClr val="333481"/>
      </a:accent1>
      <a:accent2>
        <a:srgbClr val="FFBF3C"/>
      </a:accent2>
      <a:accent3>
        <a:srgbClr val="171B60"/>
      </a:accent3>
      <a:accent4>
        <a:srgbClr val="EEE049"/>
      </a:accent4>
      <a:accent5>
        <a:srgbClr val="00AEC7"/>
      </a:accent5>
      <a:accent6>
        <a:srgbClr val="535659"/>
      </a:accent6>
      <a:hlink>
        <a:srgbClr val="567EBF"/>
      </a:hlink>
      <a:folHlink>
        <a:srgbClr val="9595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Office Theme">
  <a:themeElements>
    <a:clrScheme name="ICF Professional Coaches">
      <a:dk1>
        <a:srgbClr val="171B60"/>
      </a:dk1>
      <a:lt1>
        <a:srgbClr val="FFFFFF"/>
      </a:lt1>
      <a:dk2>
        <a:srgbClr val="343741"/>
      </a:dk2>
      <a:lt2>
        <a:srgbClr val="E7E6E6"/>
      </a:lt2>
      <a:accent1>
        <a:srgbClr val="333481"/>
      </a:accent1>
      <a:accent2>
        <a:srgbClr val="FFBF3C"/>
      </a:accent2>
      <a:accent3>
        <a:srgbClr val="171B60"/>
      </a:accent3>
      <a:accent4>
        <a:srgbClr val="EEE049"/>
      </a:accent4>
      <a:accent5>
        <a:srgbClr val="00AEC7"/>
      </a:accent5>
      <a:accent6>
        <a:srgbClr val="535659"/>
      </a:accent6>
      <a:hlink>
        <a:srgbClr val="567EBF"/>
      </a:hlink>
      <a:folHlink>
        <a:srgbClr val="9595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ICF Professional Coaches">
      <a:dk1>
        <a:srgbClr val="171B60"/>
      </a:dk1>
      <a:lt1>
        <a:srgbClr val="FFFFFF"/>
      </a:lt1>
      <a:dk2>
        <a:srgbClr val="343741"/>
      </a:dk2>
      <a:lt2>
        <a:srgbClr val="E7E6E6"/>
      </a:lt2>
      <a:accent1>
        <a:srgbClr val="333481"/>
      </a:accent1>
      <a:accent2>
        <a:srgbClr val="FFBF3C"/>
      </a:accent2>
      <a:accent3>
        <a:srgbClr val="171B60"/>
      </a:accent3>
      <a:accent4>
        <a:srgbClr val="EEE049"/>
      </a:accent4>
      <a:accent5>
        <a:srgbClr val="00AEC7"/>
      </a:accent5>
      <a:accent6>
        <a:srgbClr val="535659"/>
      </a:accent6>
      <a:hlink>
        <a:srgbClr val="567EBF"/>
      </a:hlink>
      <a:folHlink>
        <a:srgbClr val="9595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ICF Professional Coaches">
      <a:dk1>
        <a:srgbClr val="171B60"/>
      </a:dk1>
      <a:lt1>
        <a:srgbClr val="FFFFFF"/>
      </a:lt1>
      <a:dk2>
        <a:srgbClr val="343741"/>
      </a:dk2>
      <a:lt2>
        <a:srgbClr val="E7E6E6"/>
      </a:lt2>
      <a:accent1>
        <a:srgbClr val="333481"/>
      </a:accent1>
      <a:accent2>
        <a:srgbClr val="FFBF3C"/>
      </a:accent2>
      <a:accent3>
        <a:srgbClr val="171B60"/>
      </a:accent3>
      <a:accent4>
        <a:srgbClr val="EEE049"/>
      </a:accent4>
      <a:accent5>
        <a:srgbClr val="00AEC7"/>
      </a:accent5>
      <a:accent6>
        <a:srgbClr val="535659"/>
      </a:accent6>
      <a:hlink>
        <a:srgbClr val="567EBF"/>
      </a:hlink>
      <a:folHlink>
        <a:srgbClr val="9595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729</Words>
  <Application>Microsoft Macintosh PowerPoint</Application>
  <PresentationFormat>Widescreen</PresentationFormat>
  <Paragraphs>99</Paragraphs>
  <Slides>32</Slides>
  <Notes>20</Notes>
  <HiddenSlides>6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Calibri</vt:lpstr>
      <vt:lpstr>Montserrat</vt:lpstr>
      <vt:lpstr>Montserrat Light</vt:lpstr>
      <vt:lpstr>Gabriola</vt:lpstr>
      <vt:lpstr>Arial</vt:lpstr>
      <vt:lpstr>9_Office Theme</vt:lpstr>
      <vt:lpstr>8_Office Theme</vt:lpstr>
      <vt:lpstr>11_Office Theme</vt:lpstr>
      <vt:lpstr>7_Office Theme</vt:lpstr>
      <vt:lpstr>10_Office Theme</vt:lpstr>
      <vt:lpstr>PowerPoint Presentation</vt:lpstr>
      <vt:lpstr>PowerPoint Presentation</vt:lpstr>
      <vt:lpstr>JAK TO ZAČALO?</vt:lpstr>
      <vt:lpstr>JAK VYPADÁ TĚLOCVIK?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WORKSHOPY </vt:lpstr>
      <vt:lpstr>3 PILÍŘE LEADERSHIPU UČITELE </vt:lpstr>
      <vt:lpstr>PowerPoint Presentation</vt:lpstr>
      <vt:lpstr>PowerPoint Presentation</vt:lpstr>
      <vt:lpstr>PowerPoint Presentation</vt:lpstr>
      <vt:lpstr>PROČ TĚLOCVIK FORMUJE CHARAKTER</vt:lpstr>
      <vt:lpstr>JAK SE Z UČITELE STÁVÁ KOUČ</vt:lpstr>
      <vt:lpstr>CO SE MĚNÍ, KDYŽ ZAČNEME KOUČOVAT</vt:lpstr>
      <vt:lpstr>KDE JSTE NA TRATI ŠKOLNÍHO MARATONU? </vt:lpstr>
      <vt:lpstr>NALAĎTE SE NA ŠKOLNÍ MARATON S LEHKOSTÍ</vt:lpstr>
      <vt:lpstr>   </vt:lpstr>
      <vt:lpstr>ENERGETICKÝ KOMPAS</vt:lpstr>
      <vt:lpstr>ZASTAVTE SE, NADECHNĚTE SE…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Julie Loboyko</dc:creator>
  <cp:lastModifiedBy>Daniela Rybková</cp:lastModifiedBy>
  <cp:revision>6</cp:revision>
  <dcterms:created xsi:type="dcterms:W3CDTF">2018-01-18T15:13:14Z</dcterms:created>
  <dcterms:modified xsi:type="dcterms:W3CDTF">2025-11-23T17:02:53Z</dcterms:modified>
</cp:coreProperties>
</file>